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325" r:id="rId4"/>
    <p:sldId id="327" r:id="rId5"/>
    <p:sldId id="328" r:id="rId6"/>
    <p:sldId id="331" r:id="rId7"/>
    <p:sldId id="332" r:id="rId8"/>
    <p:sldId id="333" r:id="rId9"/>
    <p:sldId id="337" r:id="rId10"/>
    <p:sldId id="338" r:id="rId11"/>
    <p:sldId id="334" r:id="rId12"/>
    <p:sldId id="345" r:id="rId13"/>
    <p:sldId id="339" r:id="rId14"/>
    <p:sldId id="336" r:id="rId15"/>
    <p:sldId id="324" r:id="rId16"/>
    <p:sldId id="342" r:id="rId17"/>
    <p:sldId id="343" r:id="rId18"/>
    <p:sldId id="260" r:id="rId19"/>
    <p:sldId id="269" r:id="rId20"/>
    <p:sldId id="287" r:id="rId21"/>
    <p:sldId id="301" r:id="rId22"/>
    <p:sldId id="271" r:id="rId23"/>
    <p:sldId id="314" r:id="rId24"/>
    <p:sldId id="309" r:id="rId25"/>
    <p:sldId id="346" r:id="rId26"/>
    <p:sldId id="321" r:id="rId27"/>
    <p:sldId id="322" r:id="rId28"/>
    <p:sldId id="285" r:id="rId29"/>
    <p:sldId id="286" r:id="rId30"/>
  </p:sldIdLst>
  <p:sldSz cx="9144000" cy="6858000" type="screen4x3"/>
  <p:notesSz cx="6718300" cy="985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4" userDrawn="1">
          <p15:clr>
            <a:srgbClr val="A4A3A4"/>
          </p15:clr>
        </p15:guide>
        <p15:guide id="2" pos="211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0000FF"/>
    <a:srgbClr val="E7E9EE"/>
    <a:srgbClr val="CBD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3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04"/>
        <p:guide pos="21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872" cy="4947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04908" y="0"/>
            <a:ext cx="2911872" cy="4947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C86D6-A165-4D7F-AC70-E1BC348E22CE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421"/>
            <a:ext cx="2911872" cy="4947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04908" y="9360421"/>
            <a:ext cx="2911872" cy="4947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1A6B3-0FE0-4EF6-934C-02312904F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48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872" cy="4947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4908" y="0"/>
            <a:ext cx="2911872" cy="4947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D1736-1020-47B6-9855-E4BE2350C581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31900"/>
            <a:ext cx="4432300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439" y="4742479"/>
            <a:ext cx="5373423" cy="388082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421"/>
            <a:ext cx="2911872" cy="4947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4908" y="9360421"/>
            <a:ext cx="2911872" cy="4947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2D1C-3143-4599-ABEC-FDA7BEECA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35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Angle 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" y="1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098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1037"/>
          <p:cNvSpPr>
            <a:spLocks noChangeShapeType="1"/>
          </p:cNvSpPr>
          <p:nvPr/>
        </p:nvSpPr>
        <p:spPr bwMode="auto">
          <a:xfrm>
            <a:off x="2872327" y="3022200"/>
            <a:ext cx="6271674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2120" y="1295400"/>
            <a:ext cx="5686080" cy="1726800"/>
          </a:xfrm>
        </p:spPr>
        <p:txBody>
          <a:bodyPr anchor="b"/>
          <a:lstStyle>
            <a:lvl1pPr marL="0" indent="0">
              <a:buFontTx/>
              <a:buNone/>
              <a:defRPr sz="2800" b="1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772120" y="3146807"/>
            <a:ext cx="5716484" cy="1348993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8"/>
          <p:cNvSpPr/>
          <p:nvPr/>
        </p:nvSpPr>
        <p:spPr bwMode="auto">
          <a:xfrm>
            <a:off x="0" y="2581663"/>
            <a:ext cx="2277752" cy="4276339"/>
          </a:xfrm>
          <a:custGeom>
            <a:avLst/>
            <a:gdLst/>
            <a:ahLst/>
            <a:cxnLst/>
            <a:rect l="l" t="t" r="r" b="b"/>
            <a:pathLst>
              <a:path w="2277752" h="4276339">
                <a:moveTo>
                  <a:pt x="0" y="0"/>
                </a:moveTo>
                <a:lnTo>
                  <a:pt x="2277752" y="4276339"/>
                </a:lnTo>
                <a:lnTo>
                  <a:pt x="0" y="4276339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09131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Sky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6193" y="1"/>
            <a:ext cx="9150194" cy="5712030"/>
          </a:xfrm>
          <a:prstGeom prst="rect">
            <a:avLst/>
          </a:prstGeom>
          <a:solidFill>
            <a:srgbClr val="87E5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0" name="Line 1037"/>
          <p:cNvSpPr>
            <a:spLocks noChangeShapeType="1"/>
          </p:cNvSpPr>
          <p:nvPr/>
        </p:nvSpPr>
        <p:spPr bwMode="white">
          <a:xfrm>
            <a:off x="4802727" y="3022200"/>
            <a:ext cx="43412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702520" y="1158240"/>
            <a:ext cx="4136680" cy="1863960"/>
          </a:xfrm>
        </p:spPr>
        <p:txBody>
          <a:bodyPr anchor="b"/>
          <a:lstStyle>
            <a:lvl1pPr marL="0" indent="0">
              <a:buFontTx/>
              <a:buNone/>
              <a:defRPr sz="3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7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4702519" y="3150012"/>
            <a:ext cx="4156629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835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Crim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6193" y="1"/>
            <a:ext cx="9150194" cy="5712030"/>
          </a:xfrm>
          <a:prstGeom prst="rect">
            <a:avLst/>
          </a:prstGeom>
          <a:solidFill>
            <a:srgbClr val="D3124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0" name="Line 1037"/>
          <p:cNvSpPr>
            <a:spLocks noChangeShapeType="1"/>
          </p:cNvSpPr>
          <p:nvPr/>
        </p:nvSpPr>
        <p:spPr bwMode="white">
          <a:xfrm>
            <a:off x="4802727" y="3022200"/>
            <a:ext cx="434127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702520" y="1158240"/>
            <a:ext cx="4136680" cy="1863960"/>
          </a:xfrm>
        </p:spPr>
        <p:txBody>
          <a:bodyPr anchor="b"/>
          <a:lstStyle>
            <a:lvl1pPr marL="0" indent="0">
              <a:buFontTx/>
              <a:buNone/>
              <a:defRPr sz="3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7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4702519" y="3150012"/>
            <a:ext cx="4156629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52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Blue/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6193" y="1"/>
            <a:ext cx="9150194" cy="5712030"/>
          </a:xfrm>
          <a:prstGeom prst="rect">
            <a:avLst/>
          </a:prstGeom>
          <a:solidFill>
            <a:srgbClr val="00AA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0" name="Line 1037"/>
          <p:cNvSpPr>
            <a:spLocks noChangeShapeType="1"/>
          </p:cNvSpPr>
          <p:nvPr/>
        </p:nvSpPr>
        <p:spPr bwMode="white">
          <a:xfrm>
            <a:off x="4802727" y="3022200"/>
            <a:ext cx="434127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702520" y="1158240"/>
            <a:ext cx="4136680" cy="1863960"/>
          </a:xfrm>
        </p:spPr>
        <p:txBody>
          <a:bodyPr anchor="b"/>
          <a:lstStyle>
            <a:lvl1pPr marL="0" indent="0">
              <a:buFontTx/>
              <a:buNone/>
              <a:defRPr sz="3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7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4702519" y="3150012"/>
            <a:ext cx="4156629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229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Brow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6193" y="1"/>
            <a:ext cx="9150194" cy="5712030"/>
          </a:xfrm>
          <a:prstGeom prst="rect">
            <a:avLst/>
          </a:prstGeom>
          <a:solidFill>
            <a:srgbClr val="8A4B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0" name="Line 1037"/>
          <p:cNvSpPr>
            <a:spLocks noChangeShapeType="1"/>
          </p:cNvSpPr>
          <p:nvPr/>
        </p:nvSpPr>
        <p:spPr bwMode="white">
          <a:xfrm>
            <a:off x="4802727" y="3022200"/>
            <a:ext cx="434127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702520" y="1158240"/>
            <a:ext cx="4136680" cy="1863960"/>
          </a:xfrm>
        </p:spPr>
        <p:txBody>
          <a:bodyPr anchor="b"/>
          <a:lstStyle>
            <a:lvl1pPr marL="0" indent="0">
              <a:buFontTx/>
              <a:buNone/>
              <a:defRPr sz="3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7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4702519" y="3150012"/>
            <a:ext cx="4156629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098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gle Break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2701" y="2"/>
            <a:ext cx="9156701" cy="685799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pic>
        <p:nvPicPr>
          <p:cNvPr id="8" name="Picture 2" descr="X:\EMERSON\_BRAND_RESOURCES\BRAND_STANDARDS\Logos\Logos-Corporate\Logos-Corporate-PNG\CORP_2C_Whi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4920" y="5940291"/>
            <a:ext cx="1371600" cy="74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8"/>
          <p:cNvSpPr/>
          <p:nvPr/>
        </p:nvSpPr>
        <p:spPr bwMode="auto">
          <a:xfrm>
            <a:off x="-12700" y="0"/>
            <a:ext cx="7627620" cy="6858000"/>
          </a:xfrm>
          <a:custGeom>
            <a:avLst/>
            <a:gdLst>
              <a:gd name="connsiteX0" fmla="*/ 0 w 7713352"/>
              <a:gd name="connsiteY0" fmla="*/ 0 h 6858000"/>
              <a:gd name="connsiteX1" fmla="*/ 4038600 w 7713352"/>
              <a:gd name="connsiteY1" fmla="*/ 0 h 6858000"/>
              <a:gd name="connsiteX2" fmla="*/ 4060503 w 7713352"/>
              <a:gd name="connsiteY2" fmla="*/ 0 h 6858000"/>
              <a:gd name="connsiteX3" fmla="*/ 7713352 w 7713352"/>
              <a:gd name="connsiteY3" fmla="*/ 6858000 h 6858000"/>
              <a:gd name="connsiteX4" fmla="*/ 4038600 w 7713352"/>
              <a:gd name="connsiteY4" fmla="*/ 6858000 h 6858000"/>
              <a:gd name="connsiteX5" fmla="*/ 171908 w 7713352"/>
              <a:gd name="connsiteY5" fmla="*/ 6858000 h 6858000"/>
              <a:gd name="connsiteX6" fmla="*/ 0 w 7713352"/>
              <a:gd name="connsiteY6" fmla="*/ 6858000 h 6858000"/>
              <a:gd name="connsiteX7" fmla="*/ 0 w 771335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13352" h="6858000">
                <a:moveTo>
                  <a:pt x="0" y="0"/>
                </a:moveTo>
                <a:lnTo>
                  <a:pt x="4038600" y="0"/>
                </a:lnTo>
                <a:lnTo>
                  <a:pt x="4060503" y="0"/>
                </a:lnTo>
                <a:lnTo>
                  <a:pt x="7713352" y="6858000"/>
                </a:lnTo>
                <a:lnTo>
                  <a:pt x="4038600" y="6858000"/>
                </a:lnTo>
                <a:lnTo>
                  <a:pt x="1719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white">
          <a:xfrm>
            <a:off x="533400" y="4492585"/>
            <a:ext cx="4876800" cy="900825"/>
          </a:xfrm>
          <a:effectLst/>
        </p:spPr>
        <p:txBody>
          <a:bodyPr anchor="t"/>
          <a:lstStyle>
            <a:lvl1pPr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533400" y="5483091"/>
            <a:ext cx="4875508" cy="979702"/>
          </a:xfrm>
        </p:spPr>
        <p:txBody>
          <a:bodyPr/>
          <a:lstStyle>
            <a:lvl1pPr marL="0" indent="0">
              <a:buNone/>
              <a:defRPr sz="2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93192" y="4335024"/>
            <a:ext cx="50157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231772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gle Break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2701" y="2"/>
            <a:ext cx="9156701" cy="6857999"/>
          </a:xfrm>
          <a:prstGeom prst="rect">
            <a:avLst/>
          </a:prstGeom>
          <a:solidFill>
            <a:srgbClr val="BDD52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pic>
        <p:nvPicPr>
          <p:cNvPr id="12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8"/>
          <p:cNvSpPr/>
          <p:nvPr/>
        </p:nvSpPr>
        <p:spPr bwMode="auto">
          <a:xfrm>
            <a:off x="-12700" y="0"/>
            <a:ext cx="7627620" cy="6858000"/>
          </a:xfrm>
          <a:custGeom>
            <a:avLst/>
            <a:gdLst>
              <a:gd name="connsiteX0" fmla="*/ 0 w 7713352"/>
              <a:gd name="connsiteY0" fmla="*/ 0 h 6858000"/>
              <a:gd name="connsiteX1" fmla="*/ 4038600 w 7713352"/>
              <a:gd name="connsiteY1" fmla="*/ 0 h 6858000"/>
              <a:gd name="connsiteX2" fmla="*/ 4060503 w 7713352"/>
              <a:gd name="connsiteY2" fmla="*/ 0 h 6858000"/>
              <a:gd name="connsiteX3" fmla="*/ 7713352 w 7713352"/>
              <a:gd name="connsiteY3" fmla="*/ 6858000 h 6858000"/>
              <a:gd name="connsiteX4" fmla="*/ 4038600 w 7713352"/>
              <a:gd name="connsiteY4" fmla="*/ 6858000 h 6858000"/>
              <a:gd name="connsiteX5" fmla="*/ 171908 w 7713352"/>
              <a:gd name="connsiteY5" fmla="*/ 6858000 h 6858000"/>
              <a:gd name="connsiteX6" fmla="*/ 0 w 7713352"/>
              <a:gd name="connsiteY6" fmla="*/ 6858000 h 6858000"/>
              <a:gd name="connsiteX7" fmla="*/ 0 w 771335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13352" h="6858000">
                <a:moveTo>
                  <a:pt x="0" y="0"/>
                </a:moveTo>
                <a:lnTo>
                  <a:pt x="4038600" y="0"/>
                </a:lnTo>
                <a:lnTo>
                  <a:pt x="4060503" y="0"/>
                </a:lnTo>
                <a:lnTo>
                  <a:pt x="7713352" y="6858000"/>
                </a:lnTo>
                <a:lnTo>
                  <a:pt x="4038600" y="6858000"/>
                </a:lnTo>
                <a:lnTo>
                  <a:pt x="1719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white">
          <a:xfrm>
            <a:off x="533400" y="4492585"/>
            <a:ext cx="4876800" cy="900825"/>
          </a:xfrm>
          <a:effectLst/>
        </p:spPr>
        <p:txBody>
          <a:bodyPr anchor="t"/>
          <a:lstStyle>
            <a:lvl1pPr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533400" y="5483091"/>
            <a:ext cx="4875508" cy="979702"/>
          </a:xfrm>
        </p:spPr>
        <p:txBody>
          <a:bodyPr/>
          <a:lstStyle>
            <a:lvl1pPr marL="0" indent="0">
              <a:buNone/>
              <a:defRPr sz="2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93192" y="4335024"/>
            <a:ext cx="50157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6171456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gle Break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2701" y="2"/>
            <a:ext cx="9156701" cy="685799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pic>
        <p:nvPicPr>
          <p:cNvPr id="10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8"/>
          <p:cNvSpPr/>
          <p:nvPr/>
        </p:nvSpPr>
        <p:spPr bwMode="auto">
          <a:xfrm>
            <a:off x="-12700" y="0"/>
            <a:ext cx="7627620" cy="6858000"/>
          </a:xfrm>
          <a:custGeom>
            <a:avLst/>
            <a:gdLst>
              <a:gd name="connsiteX0" fmla="*/ 0 w 7713352"/>
              <a:gd name="connsiteY0" fmla="*/ 0 h 6858000"/>
              <a:gd name="connsiteX1" fmla="*/ 4038600 w 7713352"/>
              <a:gd name="connsiteY1" fmla="*/ 0 h 6858000"/>
              <a:gd name="connsiteX2" fmla="*/ 4060503 w 7713352"/>
              <a:gd name="connsiteY2" fmla="*/ 0 h 6858000"/>
              <a:gd name="connsiteX3" fmla="*/ 7713352 w 7713352"/>
              <a:gd name="connsiteY3" fmla="*/ 6858000 h 6858000"/>
              <a:gd name="connsiteX4" fmla="*/ 4038600 w 7713352"/>
              <a:gd name="connsiteY4" fmla="*/ 6858000 h 6858000"/>
              <a:gd name="connsiteX5" fmla="*/ 171908 w 7713352"/>
              <a:gd name="connsiteY5" fmla="*/ 6858000 h 6858000"/>
              <a:gd name="connsiteX6" fmla="*/ 0 w 7713352"/>
              <a:gd name="connsiteY6" fmla="*/ 6858000 h 6858000"/>
              <a:gd name="connsiteX7" fmla="*/ 0 w 771335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13352" h="6858000">
                <a:moveTo>
                  <a:pt x="0" y="0"/>
                </a:moveTo>
                <a:lnTo>
                  <a:pt x="4038600" y="0"/>
                </a:lnTo>
                <a:lnTo>
                  <a:pt x="4060503" y="0"/>
                </a:lnTo>
                <a:lnTo>
                  <a:pt x="7713352" y="6858000"/>
                </a:lnTo>
                <a:lnTo>
                  <a:pt x="4038600" y="6858000"/>
                </a:lnTo>
                <a:lnTo>
                  <a:pt x="1719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 bwMode="white">
          <a:xfrm>
            <a:off x="533400" y="4492585"/>
            <a:ext cx="4876800" cy="900825"/>
          </a:xfrm>
          <a:effectLst/>
        </p:spPr>
        <p:txBody>
          <a:bodyPr anchor="t"/>
          <a:lstStyle>
            <a:lvl1pPr>
              <a:defRPr sz="2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 bwMode="white">
          <a:xfrm>
            <a:off x="533400" y="5483091"/>
            <a:ext cx="4875508" cy="979702"/>
          </a:xfrm>
        </p:spPr>
        <p:txBody>
          <a:bodyPr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93192" y="4335024"/>
            <a:ext cx="50157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7008151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409575" y="1339850"/>
            <a:ext cx="8328025" cy="483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854741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409575" y="1339850"/>
            <a:ext cx="8328025" cy="483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0" y="6172200"/>
            <a:ext cx="861076" cy="40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61212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1 Line Ex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138806"/>
            <a:ext cx="9144000" cy="723258"/>
            <a:chOff x="0" y="5686691"/>
            <a:chExt cx="8306602" cy="731521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5686692"/>
              <a:ext cx="8306602" cy="73152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Content Placeholder 19"/>
          <p:cNvSpPr>
            <a:spLocks noGrp="1"/>
          </p:cNvSpPr>
          <p:nvPr>
            <p:ph sz="quarter" idx="19"/>
          </p:nvPr>
        </p:nvSpPr>
        <p:spPr>
          <a:xfrm>
            <a:off x="409575" y="1339850"/>
            <a:ext cx="8328025" cy="4603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112712" y="6248400"/>
            <a:ext cx="8934451" cy="354176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chemeClr val="bg1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23771677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Angle 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-15240" y="0"/>
            <a:ext cx="6753490" cy="6888996"/>
          </a:xfrm>
          <a:custGeom>
            <a:avLst/>
            <a:gdLst>
              <a:gd name="connsiteX0" fmla="*/ 0 w 5427352"/>
              <a:gd name="connsiteY0" fmla="*/ 0 h 6858000"/>
              <a:gd name="connsiteX1" fmla="*/ 1752600 w 5427352"/>
              <a:gd name="connsiteY1" fmla="*/ 0 h 6858000"/>
              <a:gd name="connsiteX2" fmla="*/ 1774503 w 5427352"/>
              <a:gd name="connsiteY2" fmla="*/ 0 h 6858000"/>
              <a:gd name="connsiteX3" fmla="*/ 5427352 w 5427352"/>
              <a:gd name="connsiteY3" fmla="*/ 6858000 h 6858000"/>
              <a:gd name="connsiteX4" fmla="*/ 1752600 w 5427352"/>
              <a:gd name="connsiteY4" fmla="*/ 6858000 h 6858000"/>
              <a:gd name="connsiteX5" fmla="*/ 0 w 5427352"/>
              <a:gd name="connsiteY5" fmla="*/ 6858000 h 6858000"/>
              <a:gd name="connsiteX6" fmla="*/ 0 w 5427352"/>
              <a:gd name="connsiteY6" fmla="*/ 0 h 6858000"/>
              <a:gd name="connsiteX0" fmla="*/ 0 w 6722752"/>
              <a:gd name="connsiteY0" fmla="*/ 0 h 6858000"/>
              <a:gd name="connsiteX1" fmla="*/ 3048000 w 6722752"/>
              <a:gd name="connsiteY1" fmla="*/ 0 h 6858000"/>
              <a:gd name="connsiteX2" fmla="*/ 3069903 w 6722752"/>
              <a:gd name="connsiteY2" fmla="*/ 0 h 6858000"/>
              <a:gd name="connsiteX3" fmla="*/ 6722752 w 6722752"/>
              <a:gd name="connsiteY3" fmla="*/ 6858000 h 6858000"/>
              <a:gd name="connsiteX4" fmla="*/ 3048000 w 6722752"/>
              <a:gd name="connsiteY4" fmla="*/ 6858000 h 6858000"/>
              <a:gd name="connsiteX5" fmla="*/ 1295400 w 6722752"/>
              <a:gd name="connsiteY5" fmla="*/ 6858000 h 6858000"/>
              <a:gd name="connsiteX6" fmla="*/ 0 w 6722752"/>
              <a:gd name="connsiteY6" fmla="*/ 0 h 6858000"/>
              <a:gd name="connsiteX0" fmla="*/ 0 w 6722752"/>
              <a:gd name="connsiteY0" fmla="*/ 0 h 6858000"/>
              <a:gd name="connsiteX1" fmla="*/ 3048000 w 6722752"/>
              <a:gd name="connsiteY1" fmla="*/ 0 h 6858000"/>
              <a:gd name="connsiteX2" fmla="*/ 3069903 w 6722752"/>
              <a:gd name="connsiteY2" fmla="*/ 0 h 6858000"/>
              <a:gd name="connsiteX3" fmla="*/ 6722752 w 6722752"/>
              <a:gd name="connsiteY3" fmla="*/ 6858000 h 6858000"/>
              <a:gd name="connsiteX4" fmla="*/ 3048000 w 6722752"/>
              <a:gd name="connsiteY4" fmla="*/ 6858000 h 6858000"/>
              <a:gd name="connsiteX5" fmla="*/ 0 w 6722752"/>
              <a:gd name="connsiteY5" fmla="*/ 6842760 h 6858000"/>
              <a:gd name="connsiteX6" fmla="*/ 0 w 6722752"/>
              <a:gd name="connsiteY6" fmla="*/ 0 h 6858000"/>
              <a:gd name="connsiteX0" fmla="*/ 0 w 6722752"/>
              <a:gd name="connsiteY0" fmla="*/ 0 h 6858000"/>
              <a:gd name="connsiteX1" fmla="*/ 3048000 w 6722752"/>
              <a:gd name="connsiteY1" fmla="*/ 0 h 6858000"/>
              <a:gd name="connsiteX2" fmla="*/ 3069903 w 6722752"/>
              <a:gd name="connsiteY2" fmla="*/ 0 h 6858000"/>
              <a:gd name="connsiteX3" fmla="*/ 6722752 w 6722752"/>
              <a:gd name="connsiteY3" fmla="*/ 6858000 h 6858000"/>
              <a:gd name="connsiteX4" fmla="*/ 0 w 6722752"/>
              <a:gd name="connsiteY4" fmla="*/ 6842760 h 6858000"/>
              <a:gd name="connsiteX5" fmla="*/ 0 w 6722752"/>
              <a:gd name="connsiteY5" fmla="*/ 0 h 6858000"/>
              <a:gd name="connsiteX0" fmla="*/ 15240 w 6737992"/>
              <a:gd name="connsiteY0" fmla="*/ 0 h 6873240"/>
              <a:gd name="connsiteX1" fmla="*/ 3063240 w 6737992"/>
              <a:gd name="connsiteY1" fmla="*/ 0 h 6873240"/>
              <a:gd name="connsiteX2" fmla="*/ 3085143 w 6737992"/>
              <a:gd name="connsiteY2" fmla="*/ 0 h 6873240"/>
              <a:gd name="connsiteX3" fmla="*/ 6737992 w 6737992"/>
              <a:gd name="connsiteY3" fmla="*/ 6858000 h 6873240"/>
              <a:gd name="connsiteX4" fmla="*/ 0 w 6737992"/>
              <a:gd name="connsiteY4" fmla="*/ 6873240 h 6873240"/>
              <a:gd name="connsiteX5" fmla="*/ 15240 w 6737992"/>
              <a:gd name="connsiteY5" fmla="*/ 0 h 6873240"/>
              <a:gd name="connsiteX0" fmla="*/ 15240 w 6753490"/>
              <a:gd name="connsiteY0" fmla="*/ 0 h 6888996"/>
              <a:gd name="connsiteX1" fmla="*/ 3063240 w 6753490"/>
              <a:gd name="connsiteY1" fmla="*/ 0 h 6888996"/>
              <a:gd name="connsiteX2" fmla="*/ 3085143 w 6753490"/>
              <a:gd name="connsiteY2" fmla="*/ 0 h 6888996"/>
              <a:gd name="connsiteX3" fmla="*/ 6753490 w 6753490"/>
              <a:gd name="connsiteY3" fmla="*/ 6888996 h 6888996"/>
              <a:gd name="connsiteX4" fmla="*/ 0 w 6753490"/>
              <a:gd name="connsiteY4" fmla="*/ 6873240 h 6888996"/>
              <a:gd name="connsiteX5" fmla="*/ 15240 w 6753490"/>
              <a:gd name="connsiteY5" fmla="*/ 0 h 688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3490" h="6888996">
                <a:moveTo>
                  <a:pt x="15240" y="0"/>
                </a:moveTo>
                <a:lnTo>
                  <a:pt x="3063240" y="0"/>
                </a:lnTo>
                <a:lnTo>
                  <a:pt x="3085143" y="0"/>
                </a:lnTo>
                <a:lnTo>
                  <a:pt x="6753490" y="6888996"/>
                </a:lnTo>
                <a:lnTo>
                  <a:pt x="0" y="6873240"/>
                </a:lnTo>
                <a:lnTo>
                  <a:pt x="1524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 bwMode="white">
          <a:xfrm>
            <a:off x="223838" y="3505200"/>
            <a:ext cx="4652962" cy="1836690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223714" y="5488765"/>
            <a:ext cx="4660035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Line 1037"/>
          <p:cNvSpPr>
            <a:spLocks noChangeShapeType="1"/>
          </p:cNvSpPr>
          <p:nvPr/>
        </p:nvSpPr>
        <p:spPr bwMode="white">
          <a:xfrm>
            <a:off x="-1" y="5386166"/>
            <a:ext cx="48463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pic>
        <p:nvPicPr>
          <p:cNvPr id="11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22021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2 Line Ex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5867401"/>
            <a:ext cx="9144000" cy="990600"/>
            <a:chOff x="0" y="5686691"/>
            <a:chExt cx="8306602" cy="825501"/>
          </a:xfrm>
        </p:grpSpPr>
        <p:sp>
          <p:nvSpPr>
            <p:cNvPr id="19" name="Rectangle 18"/>
            <p:cNvSpPr/>
            <p:nvPr/>
          </p:nvSpPr>
          <p:spPr bwMode="auto">
            <a:xfrm>
              <a:off x="0" y="5686692"/>
              <a:ext cx="8306602" cy="82550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09575" y="1339850"/>
            <a:ext cx="8353425" cy="4451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12713" y="5989320"/>
            <a:ext cx="8934450" cy="62420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chemeClr val="bg1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42853574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3 Line Ex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5638800"/>
            <a:ext cx="9144000" cy="1219201"/>
            <a:chOff x="0" y="5686691"/>
            <a:chExt cx="8306602" cy="825501"/>
          </a:xfrm>
        </p:grpSpPr>
        <p:sp>
          <p:nvSpPr>
            <p:cNvPr id="19" name="Rectangle 18"/>
            <p:cNvSpPr/>
            <p:nvPr/>
          </p:nvSpPr>
          <p:spPr bwMode="auto">
            <a:xfrm>
              <a:off x="0" y="5686692"/>
              <a:ext cx="8306602" cy="82550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09575" y="1339850"/>
            <a:ext cx="8353425" cy="4146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12713" y="5741826"/>
            <a:ext cx="8934450" cy="871700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chemeClr val="bg1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23130471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1 Line In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138806"/>
            <a:ext cx="9144000" cy="723258"/>
            <a:chOff x="0" y="5686691"/>
            <a:chExt cx="8306602" cy="731521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5686692"/>
              <a:ext cx="8306602" cy="731520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112713" y="6248400"/>
            <a:ext cx="8934450" cy="354176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9"/>
          </p:nvPr>
        </p:nvSpPr>
        <p:spPr>
          <a:xfrm>
            <a:off x="409575" y="1339850"/>
            <a:ext cx="8328025" cy="4603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rgbClr val="004B8D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rgbClr val="004B8D"/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4B8D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388284067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2 Line In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5867401"/>
            <a:ext cx="9144000" cy="990600"/>
            <a:chOff x="0" y="5686691"/>
            <a:chExt cx="8306602" cy="825501"/>
          </a:xfrm>
        </p:grpSpPr>
        <p:sp>
          <p:nvSpPr>
            <p:cNvPr id="19" name="Rectangle 18"/>
            <p:cNvSpPr/>
            <p:nvPr/>
          </p:nvSpPr>
          <p:spPr bwMode="auto">
            <a:xfrm>
              <a:off x="0" y="5686692"/>
              <a:ext cx="8306602" cy="825500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09575" y="1339850"/>
            <a:ext cx="8353425" cy="4451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12713" y="5989320"/>
            <a:ext cx="8934450" cy="62420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rgbClr val="004B8D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rgbClr val="004B8D"/>
              </a:solidFill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4B8D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119987630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3 Line In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5638800"/>
            <a:ext cx="9144000" cy="1219201"/>
            <a:chOff x="0" y="5686691"/>
            <a:chExt cx="8306602" cy="825501"/>
          </a:xfrm>
        </p:grpSpPr>
        <p:sp>
          <p:nvSpPr>
            <p:cNvPr id="19" name="Rectangle 18"/>
            <p:cNvSpPr/>
            <p:nvPr/>
          </p:nvSpPr>
          <p:spPr bwMode="auto">
            <a:xfrm>
              <a:off x="0" y="5686692"/>
              <a:ext cx="8306602" cy="825500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09575" y="1339850"/>
            <a:ext cx="8353425" cy="4146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12713" y="5741826"/>
            <a:ext cx="8934450" cy="871700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rgbClr val="004B8D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rgbClr val="004B8D"/>
              </a:solidFill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4B8D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233583885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09575" y="1295400"/>
            <a:ext cx="4023360" cy="51323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4707255" y="1295400"/>
            <a:ext cx="402336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2919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09575" y="1295400"/>
            <a:ext cx="4023360" cy="51323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4707255" y="1295400"/>
            <a:ext cx="4023360" cy="487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0" y="6172200"/>
            <a:ext cx="861076" cy="40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9351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Heading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957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09575" y="1828800"/>
            <a:ext cx="4023360" cy="4598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70725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4707255" y="1828800"/>
            <a:ext cx="4023360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0957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70725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2576618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Heading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957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09575" y="1828800"/>
            <a:ext cx="4023360" cy="4598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70725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4707255" y="1828800"/>
            <a:ext cx="4023360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0" y="6172200"/>
            <a:ext cx="861076" cy="40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 bwMode="auto">
          <a:xfrm>
            <a:off x="40957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70725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3346546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1 Line Ex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957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09575" y="1828800"/>
            <a:ext cx="4023360" cy="4598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70725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4707255" y="1828800"/>
            <a:ext cx="4023360" cy="4598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138806"/>
            <a:ext cx="9144000" cy="723258"/>
            <a:chOff x="0" y="5686691"/>
            <a:chExt cx="8306602" cy="731521"/>
          </a:xfrm>
        </p:grpSpPr>
        <p:sp>
          <p:nvSpPr>
            <p:cNvPr id="13" name="Rectangle 12"/>
            <p:cNvSpPr/>
            <p:nvPr/>
          </p:nvSpPr>
          <p:spPr bwMode="auto">
            <a:xfrm>
              <a:off x="0" y="5686692"/>
              <a:ext cx="8306602" cy="73152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8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112713" y="6248400"/>
            <a:ext cx="8934450" cy="354176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chemeClr val="bg1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0957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470725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384463820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/>
          <p:nvPr/>
        </p:nvSpPr>
        <p:spPr bwMode="auto">
          <a:xfrm>
            <a:off x="-15240" y="0"/>
            <a:ext cx="6753490" cy="6888996"/>
          </a:xfrm>
          <a:custGeom>
            <a:avLst/>
            <a:gdLst>
              <a:gd name="connsiteX0" fmla="*/ 0 w 5427352"/>
              <a:gd name="connsiteY0" fmla="*/ 0 h 6858000"/>
              <a:gd name="connsiteX1" fmla="*/ 1752600 w 5427352"/>
              <a:gd name="connsiteY1" fmla="*/ 0 h 6858000"/>
              <a:gd name="connsiteX2" fmla="*/ 1774503 w 5427352"/>
              <a:gd name="connsiteY2" fmla="*/ 0 h 6858000"/>
              <a:gd name="connsiteX3" fmla="*/ 5427352 w 5427352"/>
              <a:gd name="connsiteY3" fmla="*/ 6858000 h 6858000"/>
              <a:gd name="connsiteX4" fmla="*/ 1752600 w 5427352"/>
              <a:gd name="connsiteY4" fmla="*/ 6858000 h 6858000"/>
              <a:gd name="connsiteX5" fmla="*/ 0 w 5427352"/>
              <a:gd name="connsiteY5" fmla="*/ 6858000 h 6858000"/>
              <a:gd name="connsiteX6" fmla="*/ 0 w 5427352"/>
              <a:gd name="connsiteY6" fmla="*/ 0 h 6858000"/>
              <a:gd name="connsiteX0" fmla="*/ 0 w 6722752"/>
              <a:gd name="connsiteY0" fmla="*/ 0 h 6858000"/>
              <a:gd name="connsiteX1" fmla="*/ 3048000 w 6722752"/>
              <a:gd name="connsiteY1" fmla="*/ 0 h 6858000"/>
              <a:gd name="connsiteX2" fmla="*/ 3069903 w 6722752"/>
              <a:gd name="connsiteY2" fmla="*/ 0 h 6858000"/>
              <a:gd name="connsiteX3" fmla="*/ 6722752 w 6722752"/>
              <a:gd name="connsiteY3" fmla="*/ 6858000 h 6858000"/>
              <a:gd name="connsiteX4" fmla="*/ 3048000 w 6722752"/>
              <a:gd name="connsiteY4" fmla="*/ 6858000 h 6858000"/>
              <a:gd name="connsiteX5" fmla="*/ 1295400 w 6722752"/>
              <a:gd name="connsiteY5" fmla="*/ 6858000 h 6858000"/>
              <a:gd name="connsiteX6" fmla="*/ 0 w 6722752"/>
              <a:gd name="connsiteY6" fmla="*/ 0 h 6858000"/>
              <a:gd name="connsiteX0" fmla="*/ 0 w 6722752"/>
              <a:gd name="connsiteY0" fmla="*/ 0 h 6858000"/>
              <a:gd name="connsiteX1" fmla="*/ 3048000 w 6722752"/>
              <a:gd name="connsiteY1" fmla="*/ 0 h 6858000"/>
              <a:gd name="connsiteX2" fmla="*/ 3069903 w 6722752"/>
              <a:gd name="connsiteY2" fmla="*/ 0 h 6858000"/>
              <a:gd name="connsiteX3" fmla="*/ 6722752 w 6722752"/>
              <a:gd name="connsiteY3" fmla="*/ 6858000 h 6858000"/>
              <a:gd name="connsiteX4" fmla="*/ 3048000 w 6722752"/>
              <a:gd name="connsiteY4" fmla="*/ 6858000 h 6858000"/>
              <a:gd name="connsiteX5" fmla="*/ 0 w 6722752"/>
              <a:gd name="connsiteY5" fmla="*/ 6842760 h 6858000"/>
              <a:gd name="connsiteX6" fmla="*/ 0 w 6722752"/>
              <a:gd name="connsiteY6" fmla="*/ 0 h 6858000"/>
              <a:gd name="connsiteX0" fmla="*/ 0 w 6722752"/>
              <a:gd name="connsiteY0" fmla="*/ 0 h 6858000"/>
              <a:gd name="connsiteX1" fmla="*/ 3048000 w 6722752"/>
              <a:gd name="connsiteY1" fmla="*/ 0 h 6858000"/>
              <a:gd name="connsiteX2" fmla="*/ 3069903 w 6722752"/>
              <a:gd name="connsiteY2" fmla="*/ 0 h 6858000"/>
              <a:gd name="connsiteX3" fmla="*/ 6722752 w 6722752"/>
              <a:gd name="connsiteY3" fmla="*/ 6858000 h 6858000"/>
              <a:gd name="connsiteX4" fmla="*/ 0 w 6722752"/>
              <a:gd name="connsiteY4" fmla="*/ 6842760 h 6858000"/>
              <a:gd name="connsiteX5" fmla="*/ 0 w 6722752"/>
              <a:gd name="connsiteY5" fmla="*/ 0 h 6858000"/>
              <a:gd name="connsiteX0" fmla="*/ 15240 w 6737992"/>
              <a:gd name="connsiteY0" fmla="*/ 0 h 6873240"/>
              <a:gd name="connsiteX1" fmla="*/ 3063240 w 6737992"/>
              <a:gd name="connsiteY1" fmla="*/ 0 h 6873240"/>
              <a:gd name="connsiteX2" fmla="*/ 3085143 w 6737992"/>
              <a:gd name="connsiteY2" fmla="*/ 0 h 6873240"/>
              <a:gd name="connsiteX3" fmla="*/ 6737992 w 6737992"/>
              <a:gd name="connsiteY3" fmla="*/ 6858000 h 6873240"/>
              <a:gd name="connsiteX4" fmla="*/ 0 w 6737992"/>
              <a:gd name="connsiteY4" fmla="*/ 6873240 h 6873240"/>
              <a:gd name="connsiteX5" fmla="*/ 15240 w 6737992"/>
              <a:gd name="connsiteY5" fmla="*/ 0 h 6873240"/>
              <a:gd name="connsiteX0" fmla="*/ 15240 w 6753490"/>
              <a:gd name="connsiteY0" fmla="*/ 0 h 6888996"/>
              <a:gd name="connsiteX1" fmla="*/ 3063240 w 6753490"/>
              <a:gd name="connsiteY1" fmla="*/ 0 h 6888996"/>
              <a:gd name="connsiteX2" fmla="*/ 3085143 w 6753490"/>
              <a:gd name="connsiteY2" fmla="*/ 0 h 6888996"/>
              <a:gd name="connsiteX3" fmla="*/ 6753490 w 6753490"/>
              <a:gd name="connsiteY3" fmla="*/ 6888996 h 6888996"/>
              <a:gd name="connsiteX4" fmla="*/ 0 w 6753490"/>
              <a:gd name="connsiteY4" fmla="*/ 6873240 h 6888996"/>
              <a:gd name="connsiteX5" fmla="*/ 15240 w 6753490"/>
              <a:gd name="connsiteY5" fmla="*/ 0 h 688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3490" h="6888996">
                <a:moveTo>
                  <a:pt x="15240" y="0"/>
                </a:moveTo>
                <a:lnTo>
                  <a:pt x="3063240" y="0"/>
                </a:lnTo>
                <a:lnTo>
                  <a:pt x="3085143" y="0"/>
                </a:lnTo>
                <a:lnTo>
                  <a:pt x="6753490" y="6888996"/>
                </a:lnTo>
                <a:lnTo>
                  <a:pt x="0" y="6873240"/>
                </a:lnTo>
                <a:lnTo>
                  <a:pt x="15240" y="0"/>
                </a:lnTo>
                <a:close/>
              </a:path>
            </a:pathLst>
          </a:custGeom>
          <a:solidFill>
            <a:schemeClr val="accent1">
              <a:alpha val="8470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/>
          </p:nvPr>
        </p:nvSpPr>
        <p:spPr bwMode="white">
          <a:xfrm>
            <a:off x="223838" y="3505200"/>
            <a:ext cx="4652962" cy="1836690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223714" y="5488765"/>
            <a:ext cx="4660035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Line 1037"/>
          <p:cNvSpPr>
            <a:spLocks noChangeShapeType="1"/>
          </p:cNvSpPr>
          <p:nvPr/>
        </p:nvSpPr>
        <p:spPr bwMode="white">
          <a:xfrm>
            <a:off x="-1" y="5386166"/>
            <a:ext cx="53035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34138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2 Line Ex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957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09575" y="1828800"/>
            <a:ext cx="402336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70725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4707255" y="1828800"/>
            <a:ext cx="402336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5867401"/>
            <a:ext cx="9144000" cy="990600"/>
            <a:chOff x="0" y="5686691"/>
            <a:chExt cx="8306602" cy="825501"/>
          </a:xfrm>
        </p:grpSpPr>
        <p:sp>
          <p:nvSpPr>
            <p:cNvPr id="19" name="Rectangle 18"/>
            <p:cNvSpPr/>
            <p:nvPr/>
          </p:nvSpPr>
          <p:spPr bwMode="auto">
            <a:xfrm>
              <a:off x="0" y="5686692"/>
              <a:ext cx="8306602" cy="82550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24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12713" y="5989320"/>
            <a:ext cx="8934450" cy="62420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chemeClr val="bg1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0957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470725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373276956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3 Line Ex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957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09575" y="1828800"/>
            <a:ext cx="4023360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70725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4707255" y="1828800"/>
            <a:ext cx="4023360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5638800"/>
            <a:ext cx="9144000" cy="1219201"/>
            <a:chOff x="0" y="5686691"/>
            <a:chExt cx="8306602" cy="825501"/>
          </a:xfrm>
        </p:grpSpPr>
        <p:sp>
          <p:nvSpPr>
            <p:cNvPr id="15" name="Rectangle 14"/>
            <p:cNvSpPr/>
            <p:nvPr/>
          </p:nvSpPr>
          <p:spPr bwMode="auto">
            <a:xfrm>
              <a:off x="0" y="5686692"/>
              <a:ext cx="8306602" cy="825500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2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12713" y="5741826"/>
            <a:ext cx="8934450" cy="871700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chemeClr val="bg1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0957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470725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chemeClr val="bg1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43002762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1 Line In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957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09575" y="1828800"/>
            <a:ext cx="4023360" cy="4140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70725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4707255" y="1828800"/>
            <a:ext cx="4023360" cy="4140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6138806"/>
            <a:ext cx="9144000" cy="723258"/>
            <a:chOff x="0" y="5686691"/>
            <a:chExt cx="8306602" cy="731521"/>
          </a:xfrm>
        </p:grpSpPr>
        <p:sp>
          <p:nvSpPr>
            <p:cNvPr id="19" name="Rectangle 18"/>
            <p:cNvSpPr/>
            <p:nvPr/>
          </p:nvSpPr>
          <p:spPr bwMode="auto">
            <a:xfrm>
              <a:off x="0" y="5686692"/>
              <a:ext cx="8306602" cy="731520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12713" y="6248400"/>
            <a:ext cx="8934450" cy="354176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rgbClr val="004B8D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rgbClr val="004B8D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40957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70725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4B8D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355461978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2 Line In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957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09575" y="1828800"/>
            <a:ext cx="402336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70725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4707255" y="1828800"/>
            <a:ext cx="402336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5867401"/>
            <a:ext cx="9144000" cy="990600"/>
            <a:chOff x="0" y="5686691"/>
            <a:chExt cx="8306602" cy="825501"/>
          </a:xfrm>
        </p:grpSpPr>
        <p:sp>
          <p:nvSpPr>
            <p:cNvPr id="15" name="Rectangle 14"/>
            <p:cNvSpPr/>
            <p:nvPr/>
          </p:nvSpPr>
          <p:spPr bwMode="auto">
            <a:xfrm>
              <a:off x="0" y="5686692"/>
              <a:ext cx="8306602" cy="825500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7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12713" y="5989320"/>
            <a:ext cx="8934450" cy="624205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rgbClr val="004B8D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rgbClr val="004B8D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40957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470725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4B8D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302961117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3 Line Internal 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957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09575" y="1828800"/>
            <a:ext cx="4023360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707255" y="1219200"/>
            <a:ext cx="4023360" cy="4572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4707255" y="1828800"/>
            <a:ext cx="4023360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5638800"/>
            <a:ext cx="9144000" cy="1219201"/>
            <a:chOff x="0" y="5686691"/>
            <a:chExt cx="8306602" cy="825501"/>
          </a:xfrm>
        </p:grpSpPr>
        <p:sp>
          <p:nvSpPr>
            <p:cNvPr id="18" name="Rectangle 17"/>
            <p:cNvSpPr/>
            <p:nvPr/>
          </p:nvSpPr>
          <p:spPr bwMode="auto">
            <a:xfrm>
              <a:off x="0" y="5686692"/>
              <a:ext cx="8306602" cy="825500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0" tIns="0" rIns="36576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>
              <a:off x="0" y="5686691"/>
              <a:ext cx="830660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12713" y="5741826"/>
            <a:ext cx="8934450" cy="871700"/>
          </a:xfrm>
        </p:spPr>
        <p:txBody>
          <a:bodyPr tIns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rgbClr val="004B8D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rgbClr val="004B8D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0957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707255" y="1752600"/>
            <a:ext cx="402336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4B8D"/>
                </a:solidFill>
              </a:rPr>
              <a:t>Presentation name (update in Slide Master)</a:t>
            </a:r>
          </a:p>
        </p:txBody>
      </p:sp>
    </p:spTree>
    <p:extLst>
      <p:ext uri="{BB962C8B-B14F-4D97-AF65-F5344CB8AC3E}">
        <p14:creationId xmlns:p14="http://schemas.microsoft.com/office/powerpoint/2010/main" val="181923403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09575" y="1214120"/>
            <a:ext cx="2642616" cy="5334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228975" y="1214120"/>
            <a:ext cx="2642616" cy="5334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6109335" y="1214120"/>
            <a:ext cx="2642616" cy="5334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575" y="1905000"/>
            <a:ext cx="2638425" cy="45227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3228975" y="1905000"/>
            <a:ext cx="2638425" cy="45227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/>
          <p:cNvSpPr>
            <a:spLocks noGrp="1"/>
          </p:cNvSpPr>
          <p:nvPr>
            <p:ph sz="quarter" idx="21"/>
          </p:nvPr>
        </p:nvSpPr>
        <p:spPr>
          <a:xfrm>
            <a:off x="6109335" y="1905000"/>
            <a:ext cx="2638425" cy="45227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09575" y="1818640"/>
            <a:ext cx="26426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3228975" y="1818640"/>
            <a:ext cx="26426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6109335" y="1818640"/>
            <a:ext cx="26426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6973531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21"/>
          </p:nvPr>
        </p:nvSpPr>
        <p:spPr>
          <a:xfrm>
            <a:off x="381000" y="1371600"/>
            <a:ext cx="2667000" cy="228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22"/>
          </p:nvPr>
        </p:nvSpPr>
        <p:spPr>
          <a:xfrm>
            <a:off x="6096000" y="1371600"/>
            <a:ext cx="2667000" cy="228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3"/>
          </p:nvPr>
        </p:nvSpPr>
        <p:spPr>
          <a:xfrm>
            <a:off x="3238500" y="1371600"/>
            <a:ext cx="2667000" cy="228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Content Placeholder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1352820"/>
              </p:ext>
            </p:extLst>
          </p:nvPr>
        </p:nvGraphicFramePr>
        <p:xfrm>
          <a:off x="6096000" y="3657600"/>
          <a:ext cx="26670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1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404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258272"/>
              </p:ext>
            </p:extLst>
          </p:nvPr>
        </p:nvGraphicFramePr>
        <p:xfrm>
          <a:off x="3238500" y="3657600"/>
          <a:ext cx="26670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1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404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4997684"/>
              </p:ext>
            </p:extLst>
          </p:nvPr>
        </p:nvGraphicFramePr>
        <p:xfrm>
          <a:off x="381000" y="3657600"/>
          <a:ext cx="26670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1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404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3695700"/>
            <a:ext cx="2514600" cy="29083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600" b="1" baseline="0"/>
            </a:lvl1pPr>
            <a:lvl2pPr marL="228600" indent="0">
              <a:buNone/>
              <a:defRPr b="1"/>
            </a:lvl2pPr>
            <a:lvl3pPr marL="515937" indent="0">
              <a:buNone/>
              <a:defRPr b="1"/>
            </a:lvl3pPr>
            <a:lvl4pPr marL="744537" indent="0">
              <a:buNone/>
              <a:defRPr b="1"/>
            </a:lvl4pPr>
            <a:lvl5pPr marL="1033463" indent="0">
              <a:buNone/>
              <a:defRPr b="1"/>
            </a:lvl5pPr>
          </a:lstStyle>
          <a:p>
            <a:pPr lvl="0"/>
            <a:r>
              <a:rPr lang="en-US" dirty="0"/>
              <a:t>Click picture icon above to insert picture from file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Copy image (from other slide or web) then select box above and paste image into box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27400" y="3695700"/>
            <a:ext cx="2514600" cy="29083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600" b="1" baseline="0"/>
            </a:lvl1pPr>
            <a:lvl2pPr marL="228600" indent="0">
              <a:buNone/>
              <a:defRPr b="1"/>
            </a:lvl2pPr>
            <a:lvl3pPr marL="515937" indent="0">
              <a:buNone/>
              <a:defRPr b="1"/>
            </a:lvl3pPr>
            <a:lvl4pPr marL="744537" indent="0">
              <a:buNone/>
              <a:defRPr b="1"/>
            </a:lvl4pPr>
            <a:lvl5pPr marL="1033463" indent="0">
              <a:buNone/>
              <a:defRPr b="1"/>
            </a:lvl5pPr>
          </a:lstStyle>
          <a:p>
            <a:pPr lvl="0"/>
            <a:r>
              <a:rPr lang="en-US" dirty="0"/>
              <a:t>Click picture icon above to insert picture from file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Copy image (from other slide or web) then select box above and paste image into box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172200" y="3695700"/>
            <a:ext cx="2514600" cy="29083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600" b="1" baseline="0"/>
            </a:lvl1pPr>
            <a:lvl2pPr marL="228600" indent="0">
              <a:buNone/>
              <a:defRPr b="1"/>
            </a:lvl2pPr>
            <a:lvl3pPr marL="515937" indent="0">
              <a:buNone/>
              <a:defRPr b="1"/>
            </a:lvl3pPr>
            <a:lvl4pPr marL="744537" indent="0">
              <a:buNone/>
              <a:defRPr b="1"/>
            </a:lvl4pPr>
            <a:lvl5pPr marL="1033463" indent="0">
              <a:buNone/>
              <a:defRPr b="1"/>
            </a:lvl5pPr>
          </a:lstStyle>
          <a:p>
            <a:pPr lvl="0"/>
            <a:r>
              <a:rPr lang="en-US" dirty="0"/>
              <a:t>Click picture icon above to insert picture from file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Copy image (from other slide or web) then select box above and paste image into box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409575" y="3660140"/>
            <a:ext cx="26426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3228975" y="3660140"/>
            <a:ext cx="26426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6109335" y="3660140"/>
            <a:ext cx="26426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BE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7370619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538095" y="1214120"/>
            <a:ext cx="1956816" cy="5334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66615" y="1214120"/>
            <a:ext cx="1956816" cy="5334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6795135" y="1214120"/>
            <a:ext cx="1956816" cy="5334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09575" y="1214120"/>
            <a:ext cx="1956816" cy="5334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1"/>
          </p:nvPr>
        </p:nvSpPr>
        <p:spPr>
          <a:xfrm>
            <a:off x="409575" y="1905000"/>
            <a:ext cx="1952625" cy="45227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2"/>
          </p:nvPr>
        </p:nvSpPr>
        <p:spPr>
          <a:xfrm>
            <a:off x="2538095" y="1905000"/>
            <a:ext cx="1952625" cy="45227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23"/>
          </p:nvPr>
        </p:nvSpPr>
        <p:spPr>
          <a:xfrm>
            <a:off x="4666615" y="1905000"/>
            <a:ext cx="1952625" cy="45227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quarter" idx="24"/>
          </p:nvPr>
        </p:nvSpPr>
        <p:spPr>
          <a:xfrm>
            <a:off x="6795135" y="1905000"/>
            <a:ext cx="1952625" cy="45227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393192" y="1823720"/>
            <a:ext cx="19568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2540339" y="1823720"/>
            <a:ext cx="19568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4687486" y="1823720"/>
            <a:ext cx="19568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6834632" y="1823720"/>
            <a:ext cx="19568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0332647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09575" y="1295400"/>
            <a:ext cx="1900238" cy="12779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8000" y="1295400"/>
            <a:ext cx="1900238" cy="12779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2559050" y="1295400"/>
            <a:ext cx="1900238" cy="12779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1"/>
          <p:cNvSpPr>
            <a:spLocks noGrp="1"/>
          </p:cNvSpPr>
          <p:nvPr>
            <p:ph type="pic" sz="quarter" idx="30"/>
          </p:nvPr>
        </p:nvSpPr>
        <p:spPr>
          <a:xfrm>
            <a:off x="4708525" y="1295400"/>
            <a:ext cx="1900238" cy="12779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Content Placeholder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608810"/>
              </p:ext>
            </p:extLst>
          </p:nvPr>
        </p:nvGraphicFramePr>
        <p:xfrm>
          <a:off x="6858000" y="2609705"/>
          <a:ext cx="1905000" cy="4019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96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F404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37160" marR="137160" marT="137160" marB="13716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418329"/>
              </p:ext>
            </p:extLst>
          </p:nvPr>
        </p:nvGraphicFramePr>
        <p:xfrm>
          <a:off x="4708525" y="2609705"/>
          <a:ext cx="1905000" cy="4019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96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404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208987"/>
              </p:ext>
            </p:extLst>
          </p:nvPr>
        </p:nvGraphicFramePr>
        <p:xfrm>
          <a:off x="2559050" y="2609705"/>
          <a:ext cx="1905000" cy="4019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96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404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060057"/>
              </p:ext>
            </p:extLst>
          </p:nvPr>
        </p:nvGraphicFramePr>
        <p:xfrm>
          <a:off x="409575" y="2609705"/>
          <a:ext cx="1905000" cy="4019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96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404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444500" y="2654300"/>
            <a:ext cx="1803400" cy="39497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600" b="1" baseline="0"/>
            </a:lvl1pPr>
            <a:lvl2pPr marL="228600" indent="0">
              <a:buNone/>
              <a:defRPr b="1"/>
            </a:lvl2pPr>
            <a:lvl3pPr marL="515937" indent="0">
              <a:buNone/>
              <a:defRPr b="1"/>
            </a:lvl3pPr>
            <a:lvl4pPr marL="744537" indent="0">
              <a:buNone/>
              <a:defRPr b="1"/>
            </a:lvl4pPr>
            <a:lvl5pPr marL="1033463" indent="0">
              <a:buNone/>
              <a:defRPr b="1"/>
            </a:lvl5pPr>
          </a:lstStyle>
          <a:p>
            <a:pPr lvl="0"/>
            <a:r>
              <a:rPr lang="en-US" dirty="0"/>
              <a:t>Click picture icon above to insert picture from file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Copy image (from other slide or web) then select box above and paste image into box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616200" y="2654300"/>
            <a:ext cx="1803400" cy="39497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600" b="1" baseline="0"/>
            </a:lvl1pPr>
            <a:lvl2pPr marL="228600" indent="0">
              <a:buNone/>
              <a:defRPr b="1"/>
            </a:lvl2pPr>
            <a:lvl3pPr marL="515937" indent="0">
              <a:buNone/>
              <a:defRPr b="1"/>
            </a:lvl3pPr>
            <a:lvl4pPr marL="744537" indent="0">
              <a:buNone/>
              <a:defRPr b="1"/>
            </a:lvl4pPr>
            <a:lvl5pPr marL="1033463" indent="0">
              <a:buNone/>
              <a:defRPr b="1"/>
            </a:lvl5pPr>
          </a:lstStyle>
          <a:p>
            <a:pPr lvl="0"/>
            <a:r>
              <a:rPr lang="en-US" dirty="0"/>
              <a:t>Click picture icon above to insert picture from file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Copy image (from other slide or web) then select box above and paste image into box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749800" y="2654300"/>
            <a:ext cx="1803400" cy="39497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600" b="1" baseline="0"/>
            </a:lvl1pPr>
            <a:lvl2pPr marL="228600" indent="0">
              <a:buNone/>
              <a:defRPr b="1"/>
            </a:lvl2pPr>
            <a:lvl3pPr marL="515937" indent="0">
              <a:buNone/>
              <a:defRPr b="1"/>
            </a:lvl3pPr>
            <a:lvl4pPr marL="744537" indent="0">
              <a:buNone/>
              <a:defRPr b="1"/>
            </a:lvl4pPr>
            <a:lvl5pPr marL="1033463" indent="0">
              <a:buNone/>
              <a:defRPr b="1"/>
            </a:lvl5pPr>
          </a:lstStyle>
          <a:p>
            <a:pPr lvl="0"/>
            <a:r>
              <a:rPr lang="en-US" dirty="0"/>
              <a:t>Click picture icon above to insert picture from file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Copy image (from other slide or web) then select box above and paste image into box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908800" y="2654300"/>
            <a:ext cx="1803400" cy="39497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600" b="1" baseline="0"/>
            </a:lvl1pPr>
            <a:lvl2pPr marL="228600" indent="0">
              <a:buNone/>
              <a:defRPr b="1"/>
            </a:lvl2pPr>
            <a:lvl3pPr marL="515937" indent="0">
              <a:buNone/>
              <a:defRPr b="1"/>
            </a:lvl3pPr>
            <a:lvl4pPr marL="744537" indent="0">
              <a:buNone/>
              <a:defRPr b="1"/>
            </a:lvl4pPr>
            <a:lvl5pPr marL="1033463" indent="0">
              <a:buNone/>
              <a:defRPr b="1"/>
            </a:lvl5pPr>
          </a:lstStyle>
          <a:p>
            <a:pPr lvl="0"/>
            <a:r>
              <a:rPr lang="en-US" dirty="0"/>
              <a:t>Click picture icon above to insert picture from file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Copy image (from other slide or web) then select box above and paste image into box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393192" y="2623820"/>
            <a:ext cx="19568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540339" y="2623820"/>
            <a:ext cx="19568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687486" y="2623820"/>
            <a:ext cx="19568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6834632" y="2623820"/>
            <a:ext cx="195681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7386842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2 Column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715256" y="1214120"/>
            <a:ext cx="4032504" cy="5334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4815" y="3886200"/>
            <a:ext cx="4032504" cy="5334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4730496" y="3886200"/>
            <a:ext cx="4032504" cy="5334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409575" y="1214120"/>
            <a:ext cx="4032504" cy="533400"/>
          </a:xfrm>
        </p:spPr>
        <p:txBody>
          <a:bodyPr bIns="0"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1"/>
          </p:nvPr>
        </p:nvSpPr>
        <p:spPr>
          <a:xfrm>
            <a:off x="409574" y="1905000"/>
            <a:ext cx="4032504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2"/>
          </p:nvPr>
        </p:nvSpPr>
        <p:spPr>
          <a:xfrm>
            <a:off x="4715256" y="1905000"/>
            <a:ext cx="402995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23"/>
          </p:nvPr>
        </p:nvSpPr>
        <p:spPr>
          <a:xfrm>
            <a:off x="424814" y="4577080"/>
            <a:ext cx="4032504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quarter" idx="24"/>
          </p:nvPr>
        </p:nvSpPr>
        <p:spPr>
          <a:xfrm>
            <a:off x="4730496" y="4577080"/>
            <a:ext cx="402995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93192" y="1823720"/>
            <a:ext cx="4032504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715256" y="1823720"/>
            <a:ext cx="4032504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393193" y="4495800"/>
            <a:ext cx="4032504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4715256" y="4495800"/>
            <a:ext cx="4032504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2678639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Emers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6193" y="1"/>
            <a:ext cx="9150194" cy="571203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0" name="Line 1037"/>
          <p:cNvSpPr>
            <a:spLocks noChangeShapeType="1"/>
          </p:cNvSpPr>
          <p:nvPr/>
        </p:nvSpPr>
        <p:spPr bwMode="white">
          <a:xfrm>
            <a:off x="4802727" y="3022200"/>
            <a:ext cx="434127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702520" y="1158240"/>
            <a:ext cx="4136680" cy="1863960"/>
          </a:xfrm>
        </p:spPr>
        <p:txBody>
          <a:bodyPr anchor="b"/>
          <a:lstStyle>
            <a:lvl1pPr marL="0" indent="0">
              <a:buFontTx/>
              <a:buNone/>
              <a:defRPr sz="3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9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4702519" y="3150012"/>
            <a:ext cx="4156629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5705935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Side 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83280" y="1295400"/>
            <a:ext cx="5379720" cy="51323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aphicFrame>
        <p:nvGraphicFramePr>
          <p:cNvPr id="4" name="Content Placeholder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949819"/>
              </p:ext>
            </p:extLst>
          </p:nvPr>
        </p:nvGraphicFramePr>
        <p:xfrm>
          <a:off x="409575" y="1295400"/>
          <a:ext cx="2782512" cy="533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40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4B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9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404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1346200"/>
            <a:ext cx="2730500" cy="622300"/>
          </a:xfrm>
        </p:spPr>
        <p:txBody>
          <a:bodyPr/>
          <a:lstStyle>
            <a:lvl1pPr marL="0" indent="0" algn="l">
              <a:buNone/>
              <a:defRPr b="1" baseline="0">
                <a:solidFill>
                  <a:schemeClr val="tx2"/>
                </a:solidFill>
              </a:defRPr>
            </a:lvl1pPr>
            <a:lvl2pPr marL="228600" indent="0">
              <a:buNone/>
              <a:defRPr/>
            </a:lvl2pPr>
            <a:lvl3pPr marL="515937" indent="0">
              <a:buNone/>
              <a:defRPr/>
            </a:lvl3pPr>
            <a:lvl4pPr marL="744537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2006600"/>
            <a:ext cx="2743200" cy="46228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 baseline="0">
                <a:solidFill>
                  <a:schemeClr val="tx1"/>
                </a:solidFill>
              </a:defRPr>
            </a:lvl1pPr>
            <a:lvl2pPr marL="228600" indent="0">
              <a:buNone/>
              <a:defRPr b="1">
                <a:solidFill>
                  <a:schemeClr val="tx1"/>
                </a:solidFill>
              </a:defRPr>
            </a:lvl2pPr>
            <a:lvl3pPr marL="515937" indent="0">
              <a:buNone/>
              <a:defRPr b="1">
                <a:solidFill>
                  <a:schemeClr val="tx1"/>
                </a:solidFill>
              </a:defRPr>
            </a:lvl3pPr>
            <a:lvl4pPr marL="744537" indent="0">
              <a:buNone/>
              <a:defRPr b="1">
                <a:solidFill>
                  <a:schemeClr val="tx1"/>
                </a:solidFill>
              </a:defRPr>
            </a:lvl4pPr>
            <a:lvl5pPr marL="1033463" indent="0">
              <a:buNone/>
              <a:defRPr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93192" y="1303020"/>
            <a:ext cx="280720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4417893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Side 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09575" y="1295400"/>
            <a:ext cx="5379720" cy="51323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aphicFrame>
        <p:nvGraphicFramePr>
          <p:cNvPr id="4" name="Content Placeholder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7470661"/>
              </p:ext>
            </p:extLst>
          </p:nvPr>
        </p:nvGraphicFramePr>
        <p:xfrm>
          <a:off x="5980488" y="1295400"/>
          <a:ext cx="2782512" cy="533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40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4B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9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404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994400" y="1346200"/>
            <a:ext cx="2730500" cy="622300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228600" indent="0">
              <a:buNone/>
              <a:defRPr/>
            </a:lvl2pPr>
            <a:lvl3pPr marL="515937" indent="0">
              <a:buNone/>
              <a:defRPr/>
            </a:lvl3pPr>
            <a:lvl4pPr marL="744537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5994400" y="2006600"/>
            <a:ext cx="2743200" cy="46228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 baseline="0">
                <a:solidFill>
                  <a:schemeClr val="tx1"/>
                </a:solidFill>
              </a:defRPr>
            </a:lvl1pPr>
            <a:lvl2pPr marL="228600" indent="0">
              <a:buNone/>
              <a:defRPr b="1">
                <a:solidFill>
                  <a:schemeClr val="tx1"/>
                </a:solidFill>
              </a:defRPr>
            </a:lvl2pPr>
            <a:lvl3pPr marL="515937" indent="0">
              <a:buNone/>
              <a:defRPr b="1">
                <a:solidFill>
                  <a:schemeClr val="tx1"/>
                </a:solidFill>
              </a:defRPr>
            </a:lvl3pPr>
            <a:lvl4pPr marL="744537" indent="0">
              <a:buNone/>
              <a:defRPr b="1">
                <a:solidFill>
                  <a:schemeClr val="tx1"/>
                </a:solidFill>
              </a:defRPr>
            </a:lvl4pPr>
            <a:lvl5pPr marL="1033463" indent="0">
              <a:buNone/>
              <a:defRPr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5955792" y="1303020"/>
            <a:ext cx="280720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597583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8"/>
          </p:nvPr>
        </p:nvSpPr>
        <p:spPr>
          <a:xfrm>
            <a:off x="409575" y="1704814"/>
            <a:ext cx="8353425" cy="441701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409575" y="6214902"/>
            <a:ext cx="8353425" cy="204152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09574" y="1217910"/>
            <a:ext cx="8353425" cy="440410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97383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eft Side 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3307866" y="1735810"/>
            <a:ext cx="5440363" cy="441701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314216" y="6214902"/>
            <a:ext cx="5442585" cy="201396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314215" y="1217910"/>
            <a:ext cx="5448785" cy="440410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533343"/>
              </p:ext>
            </p:extLst>
          </p:nvPr>
        </p:nvGraphicFramePr>
        <p:xfrm>
          <a:off x="409575" y="1339850"/>
          <a:ext cx="2782512" cy="533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40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4B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9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404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1346200"/>
            <a:ext cx="2730500" cy="622300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228600" indent="0">
              <a:buNone/>
              <a:defRPr/>
            </a:lvl2pPr>
            <a:lvl3pPr marL="515937" indent="0">
              <a:buNone/>
              <a:defRPr/>
            </a:lvl3pPr>
            <a:lvl4pPr marL="744537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2006600"/>
            <a:ext cx="2743200" cy="4622800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228600" indent="0">
              <a:buNone/>
              <a:defRPr b="1">
                <a:solidFill>
                  <a:schemeClr val="tx1"/>
                </a:solidFill>
              </a:defRPr>
            </a:lvl2pPr>
            <a:lvl3pPr marL="515937" indent="0">
              <a:buNone/>
              <a:defRPr b="1">
                <a:solidFill>
                  <a:schemeClr val="tx1"/>
                </a:solidFill>
              </a:defRPr>
            </a:lvl3pPr>
            <a:lvl4pPr marL="744537" indent="0">
              <a:buNone/>
              <a:defRPr b="1">
                <a:solidFill>
                  <a:schemeClr val="tx1"/>
                </a:solidFill>
              </a:defRPr>
            </a:lvl4pPr>
            <a:lvl5pPr marL="1033463" indent="0">
              <a:buNone/>
              <a:defRPr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393192" y="1303020"/>
            <a:ext cx="280720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7263072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Right Side 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03225" y="1735810"/>
            <a:ext cx="5440363" cy="441701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09575" y="6214902"/>
            <a:ext cx="5442585" cy="201396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09574" y="1217910"/>
            <a:ext cx="5448785" cy="440410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aphicFrame>
        <p:nvGraphicFramePr>
          <p:cNvPr id="6" name="Content Placeholder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8250580"/>
              </p:ext>
            </p:extLst>
          </p:nvPr>
        </p:nvGraphicFramePr>
        <p:xfrm>
          <a:off x="5980488" y="1295400"/>
          <a:ext cx="2782512" cy="533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40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4B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9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Clr>
                          <a:srgbClr val="FFFFFF">
                            <a:lumMod val="50000"/>
                          </a:srgbClr>
                        </a:buClr>
                        <a:buSzPct val="85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404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994400" y="1346200"/>
            <a:ext cx="2730500" cy="622300"/>
          </a:xfrm>
        </p:spPr>
        <p:txBody>
          <a:bodyPr/>
          <a:lstStyle>
            <a:lvl1pPr marL="0" indent="0" algn="l">
              <a:buNone/>
              <a:defRPr b="1" baseline="0">
                <a:solidFill>
                  <a:schemeClr val="tx2"/>
                </a:solidFill>
              </a:defRPr>
            </a:lvl1pPr>
            <a:lvl2pPr marL="228600" indent="0">
              <a:buNone/>
              <a:defRPr/>
            </a:lvl2pPr>
            <a:lvl3pPr marL="515937" indent="0">
              <a:buNone/>
              <a:defRPr/>
            </a:lvl3pPr>
            <a:lvl4pPr marL="744537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5994400" y="2006600"/>
            <a:ext cx="2743200" cy="4622800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228600" indent="0">
              <a:buNone/>
              <a:defRPr b="1">
                <a:solidFill>
                  <a:schemeClr val="tx1"/>
                </a:solidFill>
              </a:defRPr>
            </a:lvl2pPr>
            <a:lvl3pPr marL="515937" indent="0">
              <a:buNone/>
              <a:defRPr b="1">
                <a:solidFill>
                  <a:schemeClr val="tx1"/>
                </a:solidFill>
              </a:defRPr>
            </a:lvl3pPr>
            <a:lvl4pPr marL="744537" indent="0">
              <a:buNone/>
              <a:defRPr b="1">
                <a:solidFill>
                  <a:schemeClr val="tx1"/>
                </a:solidFill>
              </a:defRPr>
            </a:lvl4pPr>
            <a:lvl5pPr marL="1033463" indent="0">
              <a:buNone/>
              <a:defRPr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5955792" y="1303020"/>
            <a:ext cx="280720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1999235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03226" y="1889760"/>
            <a:ext cx="4046854" cy="426306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09576" y="6214901"/>
            <a:ext cx="3930303" cy="216895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09575" y="1217909"/>
            <a:ext cx="4040691" cy="548897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hart Placeholder 3"/>
          <p:cNvSpPr>
            <a:spLocks noGrp="1"/>
          </p:cNvSpPr>
          <p:nvPr>
            <p:ph type="chart" sz="quarter" idx="22"/>
          </p:nvPr>
        </p:nvSpPr>
        <p:spPr>
          <a:xfrm>
            <a:off x="4709160" y="1889760"/>
            <a:ext cx="4021391" cy="426306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4800601" y="6214901"/>
            <a:ext cx="3930303" cy="216895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4715640" y="1217909"/>
            <a:ext cx="4015266" cy="548897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370155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03225" y="1752600"/>
            <a:ext cx="2572449" cy="440022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09576" y="6214901"/>
            <a:ext cx="2568529" cy="309885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9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09575" y="1217910"/>
            <a:ext cx="2568532" cy="440410"/>
          </a:xfrm>
        </p:spPr>
        <p:txBody>
          <a:bodyPr bIns="0" anchor="b" anchorCtr="0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hart Placeholder 3"/>
          <p:cNvSpPr>
            <a:spLocks noGrp="1"/>
          </p:cNvSpPr>
          <p:nvPr>
            <p:ph type="chart" sz="quarter" idx="22"/>
          </p:nvPr>
        </p:nvSpPr>
        <p:spPr>
          <a:xfrm>
            <a:off x="3290807" y="1752600"/>
            <a:ext cx="2572449" cy="440022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3297158" y="6214901"/>
            <a:ext cx="2568529" cy="309885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9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3297157" y="1217910"/>
            <a:ext cx="2568532" cy="440410"/>
          </a:xfrm>
        </p:spPr>
        <p:txBody>
          <a:bodyPr bIns="0" anchor="b" anchorCtr="0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25"/>
          </p:nvPr>
        </p:nvSpPr>
        <p:spPr>
          <a:xfrm>
            <a:off x="6216111" y="1752600"/>
            <a:ext cx="2572449" cy="440022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22462" y="6214901"/>
            <a:ext cx="2568529" cy="309885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9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6222461" y="1217910"/>
            <a:ext cx="2568532" cy="440410"/>
          </a:xfrm>
        </p:spPr>
        <p:txBody>
          <a:bodyPr bIns="0" anchor="b" anchorCtr="0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49777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03226" y="1676010"/>
            <a:ext cx="4046854" cy="186219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09576" y="3602401"/>
            <a:ext cx="3930303" cy="216895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09575" y="1217909"/>
            <a:ext cx="4040691" cy="397135"/>
          </a:xfrm>
        </p:spPr>
        <p:txBody>
          <a:bodyPr bIns="0" anchor="b" anchorCtr="0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hart Placeholder 3"/>
          <p:cNvSpPr>
            <a:spLocks noGrp="1"/>
          </p:cNvSpPr>
          <p:nvPr>
            <p:ph type="chart" sz="quarter" idx="22"/>
          </p:nvPr>
        </p:nvSpPr>
        <p:spPr>
          <a:xfrm>
            <a:off x="4709160" y="1676010"/>
            <a:ext cx="4021391" cy="185096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4800601" y="3602401"/>
            <a:ext cx="3930303" cy="216895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4715640" y="1217909"/>
            <a:ext cx="4015266" cy="397135"/>
          </a:xfrm>
        </p:spPr>
        <p:txBody>
          <a:bodyPr bIns="0" anchor="b" anchorCtr="0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hart Placeholder 3"/>
          <p:cNvSpPr>
            <a:spLocks noGrp="1"/>
          </p:cNvSpPr>
          <p:nvPr>
            <p:ph type="chart" sz="quarter" idx="25"/>
          </p:nvPr>
        </p:nvSpPr>
        <p:spPr>
          <a:xfrm>
            <a:off x="413126" y="4405285"/>
            <a:ext cx="4046854" cy="186219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419476" y="6331676"/>
            <a:ext cx="3930303" cy="216895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419475" y="3947184"/>
            <a:ext cx="4040691" cy="397135"/>
          </a:xfrm>
        </p:spPr>
        <p:txBody>
          <a:bodyPr bIns="0" anchor="b" anchorCtr="0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3"/>
          <p:cNvSpPr>
            <a:spLocks noGrp="1"/>
          </p:cNvSpPr>
          <p:nvPr>
            <p:ph type="chart" sz="quarter" idx="28"/>
          </p:nvPr>
        </p:nvSpPr>
        <p:spPr>
          <a:xfrm>
            <a:off x="4719060" y="4405285"/>
            <a:ext cx="4021391" cy="185096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501" y="6331676"/>
            <a:ext cx="3930303" cy="216895"/>
          </a:xfrm>
        </p:spPr>
        <p:txBody>
          <a:bodyPr anchor="b"/>
          <a:lstStyle>
            <a:lvl1pPr mar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4725540" y="3947184"/>
            <a:ext cx="4015266" cy="397135"/>
          </a:xfrm>
        </p:spPr>
        <p:txBody>
          <a:bodyPr bIns="0" anchor="b" anchorCtr="0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228600" indent="0">
              <a:buNone/>
              <a:defRPr b="1">
                <a:solidFill>
                  <a:schemeClr val="accent1"/>
                </a:solidFill>
              </a:defRPr>
            </a:lvl2pPr>
            <a:lvl3pPr marL="515937" indent="0">
              <a:buNone/>
              <a:defRPr b="1">
                <a:solidFill>
                  <a:schemeClr val="accent1"/>
                </a:solidFill>
              </a:defRPr>
            </a:lvl3pPr>
            <a:lvl4pPr marL="744537" indent="0">
              <a:buNone/>
              <a:defRPr b="1">
                <a:solidFill>
                  <a:schemeClr val="accent1"/>
                </a:solidFill>
              </a:defRPr>
            </a:lvl4pPr>
            <a:lvl5pPr marL="1033463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43553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733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white">
          <a:xfrm>
            <a:off x="0" y="685800"/>
            <a:ext cx="8839200" cy="9144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83404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6193" y="1"/>
            <a:ext cx="9150194" cy="571203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0" name="Line 1037"/>
          <p:cNvSpPr>
            <a:spLocks noChangeShapeType="1"/>
          </p:cNvSpPr>
          <p:nvPr/>
        </p:nvSpPr>
        <p:spPr bwMode="white">
          <a:xfrm>
            <a:off x="4802727" y="3022200"/>
            <a:ext cx="434127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702520" y="1158240"/>
            <a:ext cx="4136680" cy="1863960"/>
          </a:xfrm>
        </p:spPr>
        <p:txBody>
          <a:bodyPr anchor="b"/>
          <a:lstStyle>
            <a:lvl1pPr marL="0" indent="0">
              <a:buFontTx/>
              <a:buNone/>
              <a:defRPr sz="3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7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4702519" y="3150012"/>
            <a:ext cx="4156629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637168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90312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6193" y="1"/>
            <a:ext cx="9150194" cy="571203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0" name="Line 1037"/>
          <p:cNvSpPr>
            <a:spLocks noChangeShapeType="1"/>
          </p:cNvSpPr>
          <p:nvPr/>
        </p:nvSpPr>
        <p:spPr bwMode="white">
          <a:xfrm>
            <a:off x="4802727" y="3022200"/>
            <a:ext cx="434127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702520" y="1158240"/>
            <a:ext cx="4136680" cy="1863960"/>
          </a:xfrm>
        </p:spPr>
        <p:txBody>
          <a:bodyPr anchor="b"/>
          <a:lstStyle>
            <a:lvl1pPr marL="0" indent="0">
              <a:buFontTx/>
              <a:buNone/>
              <a:defRPr sz="3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9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4702519" y="3150012"/>
            <a:ext cx="4156629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489658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6193" y="1"/>
            <a:ext cx="9150194" cy="5712030"/>
          </a:xfrm>
          <a:prstGeom prst="rect">
            <a:avLst/>
          </a:prstGeom>
          <a:solidFill>
            <a:srgbClr val="FFCF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0" name="Line 1037"/>
          <p:cNvSpPr>
            <a:spLocks noChangeShapeType="1"/>
          </p:cNvSpPr>
          <p:nvPr/>
        </p:nvSpPr>
        <p:spPr bwMode="white">
          <a:xfrm>
            <a:off x="4802727" y="3022200"/>
            <a:ext cx="43412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702520" y="1158240"/>
            <a:ext cx="4136680" cy="1863960"/>
          </a:xfrm>
        </p:spPr>
        <p:txBody>
          <a:bodyPr anchor="b"/>
          <a:lstStyle>
            <a:lvl1pPr marL="0" indent="0">
              <a:buFontTx/>
              <a:buNone/>
              <a:defRPr sz="3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9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4702519" y="3150012"/>
            <a:ext cx="4156629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335894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6193" y="1"/>
            <a:ext cx="9150194" cy="571203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0" name="Line 1037"/>
          <p:cNvSpPr>
            <a:spLocks noChangeShapeType="1"/>
          </p:cNvSpPr>
          <p:nvPr/>
        </p:nvSpPr>
        <p:spPr bwMode="white">
          <a:xfrm>
            <a:off x="4802727" y="3022200"/>
            <a:ext cx="43412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702520" y="1158240"/>
            <a:ext cx="4136680" cy="1863960"/>
          </a:xfrm>
        </p:spPr>
        <p:txBody>
          <a:bodyPr anchor="b"/>
          <a:lstStyle>
            <a:lvl1pPr marL="0" indent="0">
              <a:buFontTx/>
              <a:buNone/>
              <a:defRPr sz="3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7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4702519" y="3150012"/>
            <a:ext cx="4156629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78717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6193" y="1"/>
            <a:ext cx="9150194" cy="5712030"/>
          </a:xfrm>
          <a:prstGeom prst="rect">
            <a:avLst/>
          </a:prstGeom>
          <a:solidFill>
            <a:srgbClr val="6E298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4B8D"/>
              </a:solidFill>
              <a:latin typeface="Times" charset="0"/>
            </a:endParaRPr>
          </a:p>
        </p:txBody>
      </p:sp>
      <p:sp>
        <p:nvSpPr>
          <p:cNvPr id="10" name="Line 1037"/>
          <p:cNvSpPr>
            <a:spLocks noChangeShapeType="1"/>
          </p:cNvSpPr>
          <p:nvPr/>
        </p:nvSpPr>
        <p:spPr bwMode="white">
          <a:xfrm>
            <a:off x="4802727" y="3022200"/>
            <a:ext cx="434127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702520" y="1158240"/>
            <a:ext cx="4136680" cy="1863960"/>
          </a:xfrm>
        </p:spPr>
        <p:txBody>
          <a:bodyPr anchor="b"/>
          <a:lstStyle>
            <a:lvl1pPr marL="0" indent="0">
              <a:buFontTx/>
              <a:buNone/>
              <a:defRPr sz="3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7" name="Picture 2" descr="X:\EMERSON\_BRAND_RESOURCES\BRAND_STANDARDS\Logos\Logos-Corporate\Logos-Corporate-PNG\CORP_2C_Standar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580" y="6026233"/>
            <a:ext cx="1249696" cy="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 bwMode="white">
          <a:xfrm>
            <a:off x="4702519" y="3150012"/>
            <a:ext cx="4156629" cy="93902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60745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3192" y="123986"/>
            <a:ext cx="8356600" cy="95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575" y="1339850"/>
            <a:ext cx="8328025" cy="508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Line 20"/>
          <p:cNvSpPr>
            <a:spLocks noChangeShapeType="1"/>
          </p:cNvSpPr>
          <p:nvPr/>
        </p:nvSpPr>
        <p:spPr bwMode="auto">
          <a:xfrm>
            <a:off x="0" y="1100138"/>
            <a:ext cx="8737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F245F"/>
              </a:solidFill>
              <a:latin typeface="Times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252053" y="6612549"/>
            <a:ext cx="2647586" cy="19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4B8D"/>
                </a:solidFill>
              </a:rPr>
              <a:t>Presentation name (update in Slide Master)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8572712" y="6613525"/>
            <a:ext cx="54080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2CA472-7307-4085-82E8-BDBC0ED538DE}" type="slidenum">
              <a:rPr lang="en-US" sz="800">
                <a:solidFill>
                  <a:srgbClr val="004B8D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800" dirty="0">
              <a:solidFill>
                <a:srgbClr val="004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6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716" r:id="rId7"/>
    <p:sldLayoutId id="2147483697" r:id="rId8"/>
    <p:sldLayoutId id="2147483717" r:id="rId9"/>
    <p:sldLayoutId id="2147483718" r:id="rId10"/>
    <p:sldLayoutId id="2147483719" r:id="rId11"/>
    <p:sldLayoutId id="2147483698" r:id="rId12"/>
    <p:sldLayoutId id="2147483720" r:id="rId13"/>
    <p:sldLayoutId id="2147483699" r:id="rId14"/>
    <p:sldLayoutId id="2147483700" r:id="rId15"/>
    <p:sldLayoutId id="2147483701" r:id="rId16"/>
    <p:sldLayoutId id="2147483713" r:id="rId17"/>
    <p:sldLayoutId id="2147483722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714" r:id="rId25"/>
    <p:sldLayoutId id="2147483712" r:id="rId26"/>
    <p:sldLayoutId id="2147483715" r:id="rId27"/>
    <p:sldLayoutId id="2147483711" r:id="rId28"/>
    <p:sldLayoutId id="2147483670" r:id="rId29"/>
    <p:sldLayoutId id="2147483671" r:id="rId30"/>
    <p:sldLayoutId id="2147483672" r:id="rId31"/>
    <p:sldLayoutId id="2147483673" r:id="rId32"/>
    <p:sldLayoutId id="2147483674" r:id="rId33"/>
    <p:sldLayoutId id="2147483675" r:id="rId34"/>
    <p:sldLayoutId id="2147483676" r:id="rId35"/>
    <p:sldLayoutId id="2147483677" r:id="rId36"/>
    <p:sldLayoutId id="2147483678" r:id="rId37"/>
    <p:sldLayoutId id="2147483679" r:id="rId38"/>
    <p:sldLayoutId id="2147483680" r:id="rId39"/>
    <p:sldLayoutId id="2147483681" r:id="rId40"/>
    <p:sldLayoutId id="2147483682" r:id="rId41"/>
    <p:sldLayoutId id="2147483683" r:id="rId42"/>
    <p:sldLayoutId id="2147483685" r:id="rId43"/>
    <p:sldLayoutId id="2147483684" r:id="rId44"/>
    <p:sldLayoutId id="2147483686" r:id="rId45"/>
    <p:sldLayoutId id="2147483687" r:id="rId46"/>
    <p:sldLayoutId id="2147483724" r:id="rId47"/>
    <p:sldLayoutId id="2147483688" r:id="rId48"/>
    <p:sldLayoutId id="2147483689" r:id="rId49"/>
    <p:sldLayoutId id="2147483690" r:id="rId50"/>
  </p:sldLayoutIdLst>
  <p:transition/>
  <p:hf sldNum="0"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0" i="0" cap="none" spc="0">
          <a:ln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174625" indent="-174625" algn="l" rtl="0" eaLnBrk="1" fontAlgn="base" hangingPunct="1">
        <a:lnSpc>
          <a:spcPct val="90000"/>
        </a:lnSpc>
        <a:spcBef>
          <a:spcPts val="300"/>
        </a:spcBef>
        <a:spcAft>
          <a:spcPts val="300"/>
        </a:spcAft>
        <a:buClr>
          <a:schemeClr val="bg1">
            <a:lumMod val="50000"/>
          </a:schemeClr>
        </a:buClr>
        <a:buSzPct val="85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31775" algn="l" rtl="0" eaLnBrk="1" fontAlgn="base" hangingPunct="1">
        <a:lnSpc>
          <a:spcPct val="90000"/>
        </a:lnSpc>
        <a:spcBef>
          <a:spcPts val="300"/>
        </a:spcBef>
        <a:spcAft>
          <a:spcPts val="300"/>
        </a:spcAft>
        <a:buClr>
          <a:schemeClr val="bg1">
            <a:lumMod val="50000"/>
          </a:schemeClr>
        </a:buClr>
        <a:buChar char="–"/>
        <a:defRPr sz="1800">
          <a:solidFill>
            <a:schemeClr val="tx1"/>
          </a:solidFill>
          <a:latin typeface="+mn-lt"/>
        </a:defRPr>
      </a:lvl2pPr>
      <a:lvl3pPr marL="685800" indent="-169863" algn="l" rtl="0" eaLnBrk="1" fontAlgn="base" hangingPunct="1">
        <a:lnSpc>
          <a:spcPct val="90000"/>
        </a:lnSpc>
        <a:spcBef>
          <a:spcPts val="300"/>
        </a:spcBef>
        <a:spcAft>
          <a:spcPts val="300"/>
        </a:spcAft>
        <a:buClr>
          <a:schemeClr val="bg1">
            <a:lumMod val="50000"/>
          </a:schemeClr>
        </a:buClr>
        <a:buChar char="•"/>
        <a:defRPr sz="1600">
          <a:solidFill>
            <a:schemeClr val="tx1"/>
          </a:solidFill>
          <a:latin typeface="+mn-lt"/>
        </a:defRPr>
      </a:lvl3pPr>
      <a:lvl4pPr marL="914400" indent="-169863" algn="l" rtl="0" eaLnBrk="1" fontAlgn="base" hangingPunct="1">
        <a:lnSpc>
          <a:spcPct val="90000"/>
        </a:lnSpc>
        <a:spcBef>
          <a:spcPts val="300"/>
        </a:spcBef>
        <a:spcAft>
          <a:spcPts val="300"/>
        </a:spcAft>
        <a:buClr>
          <a:schemeClr val="bg1">
            <a:lumMod val="50000"/>
          </a:schemeClr>
        </a:buClr>
        <a:buChar char="–"/>
        <a:defRPr sz="1600">
          <a:solidFill>
            <a:schemeClr val="tx1"/>
          </a:solidFill>
          <a:latin typeface="+mn-lt"/>
        </a:defRPr>
      </a:lvl4pPr>
      <a:lvl5pPr marL="1201738" indent="-168275" algn="l" rtl="0" eaLnBrk="1" fontAlgn="base" hangingPunct="1">
        <a:lnSpc>
          <a:spcPct val="90000"/>
        </a:lnSpc>
        <a:spcBef>
          <a:spcPts val="300"/>
        </a:spcBef>
        <a:spcAft>
          <a:spcPts val="300"/>
        </a:spcAft>
        <a:buClr>
          <a:schemeClr val="bg1">
            <a:lumMod val="50000"/>
          </a:schemeClr>
        </a:buClr>
        <a:buChar char="»"/>
        <a:defRPr sz="1600">
          <a:solidFill>
            <a:schemeClr val="tx1"/>
          </a:solidFill>
          <a:latin typeface="+mn-lt"/>
        </a:defRPr>
      </a:lvl5pPr>
      <a:lvl6pPr marL="2400300" indent="-228600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500" indent="-228600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700" indent="-228600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900" indent="-228600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tiff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BE" dirty="0"/>
              <a:t>IDC R290 3x150g </a:t>
            </a:r>
          </a:p>
          <a:p>
            <a:r>
              <a:rPr lang="fr-BE" dirty="0" err="1"/>
              <a:t>Next</a:t>
            </a:r>
            <a:r>
              <a:rPr lang="fr-BE" dirty="0"/>
              <a:t> </a:t>
            </a:r>
            <a:r>
              <a:rPr lang="fr-BE" dirty="0" err="1"/>
              <a:t>Gen</a:t>
            </a:r>
            <a:r>
              <a:rPr lang="fr-BE" dirty="0"/>
              <a:t> 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BE" dirty="0"/>
              <a:t>Project Update</a:t>
            </a:r>
          </a:p>
          <a:p>
            <a:r>
              <a:rPr lang="fr-BE" b="1" dirty="0" err="1"/>
              <a:t>Presenter</a:t>
            </a:r>
            <a:r>
              <a:rPr lang="fr-BE" b="1" dirty="0"/>
              <a:t>: </a:t>
            </a:r>
            <a:r>
              <a:rPr lang="fr-BE" dirty="0"/>
              <a:t>SB</a:t>
            </a:r>
          </a:p>
          <a:p>
            <a:r>
              <a:rPr lang="fr-BE" b="1" dirty="0" err="1"/>
              <a:t>Contributors</a:t>
            </a:r>
            <a:r>
              <a:rPr lang="fr-BE" b="1" dirty="0"/>
              <a:t>: </a:t>
            </a:r>
            <a:r>
              <a:rPr lang="fr-BE" dirty="0"/>
              <a:t>EW, PA, DD, KR</a:t>
            </a:r>
          </a:p>
          <a:p>
            <a:r>
              <a:rPr lang="fr-BE" dirty="0" err="1"/>
              <a:t>October</a:t>
            </a:r>
            <a:r>
              <a:rPr lang="fr-BE" dirty="0"/>
              <a:t> 5th,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0643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Phase 1 – </a:t>
            </a:r>
            <a:r>
              <a:rPr lang="fr-BE" dirty="0" err="1"/>
              <a:t>Results</a:t>
            </a:r>
            <a:br>
              <a:rPr lang="fr-BE" dirty="0"/>
            </a:br>
            <a:r>
              <a:rPr lang="fr-BE" sz="2400" i="1" dirty="0"/>
              <a:t>Impact of </a:t>
            </a:r>
            <a:r>
              <a:rPr lang="fr-BE" sz="2400" i="1" dirty="0" err="1"/>
              <a:t>Demand</a:t>
            </a:r>
            <a:r>
              <a:rPr lang="fr-BE" sz="2400" i="1" dirty="0"/>
              <a:t> </a:t>
            </a:r>
            <a:r>
              <a:rPr lang="fr-BE" sz="2400" i="1" dirty="0" err="1"/>
              <a:t>Defrost</a:t>
            </a:r>
            <a:r>
              <a:rPr lang="fr-BE" sz="2400" i="1" dirty="0"/>
              <a:t> </a:t>
            </a:r>
            <a:r>
              <a:rPr lang="fr-BE" sz="2400" i="1" dirty="0" err="1"/>
              <a:t>Logic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12713" y="6248399"/>
            <a:ext cx="8934450" cy="634602"/>
          </a:xfrm>
          <a:solidFill>
            <a:srgbClr val="FFFF99"/>
          </a:solidFill>
        </p:spPr>
        <p:txBody>
          <a:bodyPr/>
          <a:lstStyle/>
          <a:p>
            <a:r>
              <a:rPr lang="fr-BE" dirty="0" err="1"/>
              <a:t>Demand</a:t>
            </a:r>
            <a:r>
              <a:rPr lang="fr-BE" dirty="0"/>
              <a:t> </a:t>
            </a:r>
            <a:r>
              <a:rPr lang="fr-BE" dirty="0" err="1"/>
              <a:t>Defrost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Run</a:t>
            </a:r>
            <a:r>
              <a:rPr lang="fr-BE" dirty="0"/>
              <a:t> </a:t>
            </a:r>
            <a:r>
              <a:rPr lang="fr-BE" dirty="0" err="1"/>
              <a:t>Defrost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It Is </a:t>
            </a:r>
            <a:r>
              <a:rPr lang="fr-BE" dirty="0" err="1"/>
              <a:t>Required</a:t>
            </a:r>
            <a:endParaRPr lang="fr-BE" dirty="0"/>
          </a:p>
          <a:p>
            <a:r>
              <a:rPr lang="fr-BE" dirty="0" err="1"/>
              <a:t>Need</a:t>
            </a:r>
            <a:r>
              <a:rPr lang="fr-BE" dirty="0"/>
              <a:t> More Tests To </a:t>
            </a:r>
            <a:r>
              <a:rPr lang="fr-BE" dirty="0" err="1"/>
              <a:t>Quantify</a:t>
            </a:r>
            <a:r>
              <a:rPr lang="fr-BE" dirty="0"/>
              <a:t> </a:t>
            </a:r>
            <a:r>
              <a:rPr lang="fr-BE" dirty="0" err="1"/>
              <a:t>Benefit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9"/>
          </p:nvPr>
        </p:nvSpPr>
        <p:spPr>
          <a:xfrm>
            <a:off x="449365" y="1360150"/>
            <a:ext cx="4100879" cy="2337516"/>
          </a:xfrm>
        </p:spPr>
        <p:txBody>
          <a:bodyPr/>
          <a:lstStyle/>
          <a:p>
            <a:r>
              <a:rPr lang="en-GB" sz="1400" b="1" dirty="0"/>
              <a:t>Default (Today): Time Defrost</a:t>
            </a:r>
          </a:p>
          <a:p>
            <a:pPr lvl="1"/>
            <a:r>
              <a:rPr lang="en-GB" sz="1200" dirty="0"/>
              <a:t>Time interval (e.g. 3 to 4 hours) is usually optimized for one given operating condition </a:t>
            </a:r>
          </a:p>
          <a:p>
            <a:pPr lvl="1"/>
            <a:r>
              <a:rPr lang="en-GB" sz="1200" dirty="0"/>
              <a:t>Limitations: Defrost can start too late (coil fully frozen) or too early (unnecessary defrost). Impossible to tune for every store/climate/season.</a:t>
            </a:r>
          </a:p>
          <a:p>
            <a:r>
              <a:rPr lang="en-GB" sz="1400" b="1" dirty="0"/>
              <a:t>Improved: Self-Learning Demand Defrost</a:t>
            </a:r>
          </a:p>
          <a:p>
            <a:pPr lvl="1"/>
            <a:r>
              <a:rPr lang="en-GB" sz="1200" dirty="0"/>
              <a:t>Principle: Detection is based on air-fin-product temperatures. Algorithm is learning</a:t>
            </a:r>
          </a:p>
          <a:p>
            <a:pPr lvl="1"/>
            <a:r>
              <a:rPr lang="en-GB" sz="1200" dirty="0"/>
              <a:t>Gain: Defrost is triggered when needed.</a:t>
            </a:r>
          </a:p>
          <a:p>
            <a:pPr lvl="1"/>
            <a:endParaRPr lang="en-GB" sz="1200" dirty="0"/>
          </a:p>
          <a:p>
            <a:pPr lvl="1"/>
            <a:endParaRPr lang="en-GB" sz="12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754445" y="3557623"/>
            <a:ext cx="3871214" cy="2462736"/>
            <a:chOff x="1001438" y="3897800"/>
            <a:chExt cx="3403176" cy="22083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1438" y="3897800"/>
              <a:ext cx="3383594" cy="220835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 bwMode="auto">
            <a:xfrm>
              <a:off x="1882140" y="5448300"/>
              <a:ext cx="480060" cy="175260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906652" y="5548640"/>
              <a:ext cx="575687" cy="26542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>
              <a:off x="2907086" y="4181018"/>
              <a:ext cx="0" cy="154686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 bwMode="auto">
            <a:xfrm>
              <a:off x="1743313" y="5220674"/>
              <a:ext cx="917239" cy="2377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105000"/>
                </a:lnSpc>
              </a:pPr>
              <a:r>
                <a:rPr lang="en-GB" sz="900" b="1" dirty="0">
                  <a:solidFill>
                    <a:srgbClr val="00B050"/>
                  </a:solidFill>
                </a:rPr>
                <a:t>OK: 8°C </a:t>
              </a:r>
              <a:r>
                <a:rPr lang="en-GB" sz="900" b="1" dirty="0" err="1">
                  <a:solidFill>
                    <a:srgbClr val="00B050"/>
                  </a:solidFill>
                </a:rPr>
                <a:t>evap</a:t>
              </a:r>
              <a:endParaRPr lang="en-GB" sz="9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3384783" y="5678390"/>
              <a:ext cx="1019831" cy="227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105000"/>
                </a:lnSpc>
              </a:pPr>
              <a:r>
                <a:rPr lang="en-GB" sz="900" b="1" dirty="0">
                  <a:solidFill>
                    <a:srgbClr val="FF0000"/>
                  </a:solidFill>
                </a:rPr>
                <a:t>KO: </a:t>
              </a:r>
              <a:r>
                <a:rPr lang="en-GB" sz="900" b="1" dirty="0" err="1">
                  <a:solidFill>
                    <a:srgbClr val="FF0000"/>
                  </a:solidFill>
                </a:rPr>
                <a:t>evap</a:t>
              </a:r>
              <a:r>
                <a:rPr lang="en-GB" sz="900" b="1" dirty="0">
                  <a:solidFill>
                    <a:srgbClr val="FF0000"/>
                  </a:solidFill>
                </a:rPr>
                <a:t> -15°C</a:t>
              </a: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2394615" y="3930389"/>
              <a:ext cx="1441420" cy="227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105000"/>
                </a:lnSpc>
              </a:pPr>
              <a:r>
                <a:rPr lang="en-GB" sz="900" dirty="0">
                  <a:solidFill>
                    <a:schemeClr val="accent3"/>
                  </a:solidFill>
                </a:rPr>
                <a:t>The right time for defrost</a:t>
              </a:r>
            </a:p>
          </p:txBody>
        </p:sp>
      </p:grpSp>
      <p:sp>
        <p:nvSpPr>
          <p:cNvPr id="16" name="Arrow: Down 15"/>
          <p:cNvSpPr/>
          <p:nvPr/>
        </p:nvSpPr>
        <p:spPr bwMode="auto">
          <a:xfrm>
            <a:off x="4832653" y="3793930"/>
            <a:ext cx="178060" cy="203875"/>
          </a:xfrm>
          <a:prstGeom prst="downArrow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7" name="Picture 16" descr="C:\Users\TEndress\AppData\Local\Microsoft\Windows\INetCache\Content.Word\Demand defrost det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59" y="1543147"/>
            <a:ext cx="3609466" cy="17864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 bwMode="auto">
          <a:xfrm rot="1531374">
            <a:off x="7414269" y="1456176"/>
            <a:ext cx="1306768" cy="28623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GB" sz="1200" b="1" dirty="0">
                <a:solidFill>
                  <a:srgbClr val="FF0000"/>
                </a:solidFill>
              </a:rPr>
              <a:t>Patent Pending</a:t>
            </a:r>
          </a:p>
        </p:txBody>
      </p:sp>
    </p:spTree>
    <p:extLst>
      <p:ext uri="{BB962C8B-B14F-4D97-AF65-F5344CB8AC3E}">
        <p14:creationId xmlns:p14="http://schemas.microsoft.com/office/powerpoint/2010/main" val="241423791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Phase 2 – </a:t>
            </a:r>
            <a:r>
              <a:rPr lang="fr-BE" dirty="0" err="1"/>
              <a:t>Results</a:t>
            </a:r>
            <a:br>
              <a:rPr lang="fr-BE" dirty="0"/>
            </a:br>
            <a:r>
              <a:rPr lang="fr-BE" sz="2400" i="1" dirty="0"/>
              <a:t>Impact of </a:t>
            </a:r>
            <a:r>
              <a:rPr lang="fr-BE" sz="2400" i="1" dirty="0" err="1"/>
              <a:t>Compressor</a:t>
            </a:r>
            <a:r>
              <a:rPr lang="fr-BE" sz="2400" i="1" dirty="0"/>
              <a:t> Change</a:t>
            </a:r>
            <a:endParaRPr lang="en-US" sz="2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en-US" dirty="0"/>
              <a:t>Calorimeter Testing (July 2017)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z="1400" dirty="0"/>
              <a:t>Gains resulting from motor change (“Hybrid motor”) and oil change (3MAF instead of </a:t>
            </a:r>
            <a:r>
              <a:rPr lang="en-GB" sz="1400" dirty="0" err="1"/>
              <a:t>HatCol</a:t>
            </a:r>
            <a:r>
              <a:rPr lang="en-GB" sz="1400" dirty="0"/>
              <a:t>)</a:t>
            </a:r>
          </a:p>
          <a:p>
            <a:r>
              <a:rPr lang="en-GB" sz="1400" dirty="0"/>
              <a:t>Power decreases (especially at low condensing)</a:t>
            </a:r>
          </a:p>
          <a:p>
            <a:r>
              <a:rPr lang="en-GB" sz="1400" dirty="0"/>
              <a:t>Slight capacity drop at high condensing. COP variation remains positive.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Display Case Testing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sz="1400" dirty="0"/>
              <a:t>Similar operating conditions before &amp; after (but no direct control)</a:t>
            </a:r>
          </a:p>
          <a:p>
            <a:r>
              <a:rPr lang="en-GB" sz="1400" dirty="0"/>
              <a:t>No oil return issue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Questions:</a:t>
            </a:r>
          </a:p>
          <a:p>
            <a:pPr lvl="1"/>
            <a:r>
              <a:rPr lang="en-GB" sz="1200" dirty="0"/>
              <a:t>Does capacity drop impact case performance ?</a:t>
            </a:r>
          </a:p>
          <a:p>
            <a:pPr lvl="1"/>
            <a:r>
              <a:rPr lang="en-GB" sz="1200" dirty="0"/>
              <a:t>Does oil solubility variation impact case performance ?</a:t>
            </a:r>
          </a:p>
          <a:p>
            <a:pPr lvl="1"/>
            <a:r>
              <a:rPr lang="en-GB" sz="1200" dirty="0"/>
              <a:t>Variation in condenser performance ?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86336" y="6015697"/>
            <a:ext cx="8934450" cy="842303"/>
          </a:xfrm>
          <a:solidFill>
            <a:srgbClr val="FFFF99"/>
          </a:solidFill>
        </p:spPr>
        <p:txBody>
          <a:bodyPr/>
          <a:lstStyle/>
          <a:p>
            <a:r>
              <a:rPr lang="en-GB" dirty="0"/>
              <a:t>Efficiency gain due to lower power consumption is confirmed.</a:t>
            </a:r>
          </a:p>
          <a:p>
            <a:r>
              <a:rPr lang="en-GB" dirty="0"/>
              <a:t>Further tests needed to evaluate potential impact of oil change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59270"/>
              </p:ext>
            </p:extLst>
          </p:nvPr>
        </p:nvGraphicFramePr>
        <p:xfrm>
          <a:off x="409575" y="3607776"/>
          <a:ext cx="3578378" cy="1248182"/>
        </p:xfrm>
        <a:graphic>
          <a:graphicData uri="http://schemas.openxmlformats.org/drawingml/2006/table">
            <a:tbl>
              <a:tblPr/>
              <a:tblGrid>
                <a:gridCol w="1504188">
                  <a:extLst>
                    <a:ext uri="{9D8B030D-6E8A-4147-A177-3AD203B41FA5}">
                      <a16:colId xmlns:a16="http://schemas.microsoft.com/office/drawing/2014/main" val="188700714"/>
                    </a:ext>
                  </a:extLst>
                </a:gridCol>
                <a:gridCol w="845839">
                  <a:extLst>
                    <a:ext uri="{9D8B030D-6E8A-4147-A177-3AD203B41FA5}">
                      <a16:colId xmlns:a16="http://schemas.microsoft.com/office/drawing/2014/main" val="986282963"/>
                    </a:ext>
                  </a:extLst>
                </a:gridCol>
                <a:gridCol w="626371">
                  <a:extLst>
                    <a:ext uri="{9D8B030D-6E8A-4147-A177-3AD203B41FA5}">
                      <a16:colId xmlns:a16="http://schemas.microsoft.com/office/drawing/2014/main" val="2646302912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079804429"/>
                    </a:ext>
                  </a:extLst>
                </a:gridCol>
              </a:tblGrid>
              <a:tr h="4920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Condition</a:t>
                      </a:r>
                    </a:p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SH10K/SC0K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 (W)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Q (W)</a:t>
                      </a:r>
                    </a:p>
                  </a:txBody>
                  <a:tcPr marL="9145" marR="9145" marT="9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</a:t>
                      </a:r>
                    </a:p>
                  </a:txBody>
                  <a:tcPr marL="9145" marR="9145" marT="9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970376"/>
                  </a:ext>
                </a:extLst>
              </a:tr>
              <a:tr h="25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-7/15°C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-16.6%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-0.2%</a:t>
                      </a:r>
                    </a:p>
                  </a:txBody>
                  <a:tcPr marL="9145" marR="9145" marT="9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19.6%</a:t>
                      </a:r>
                    </a:p>
                  </a:txBody>
                  <a:tcPr marL="9145" marR="9145" marT="9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83137"/>
                  </a:ext>
                </a:extLst>
              </a:tr>
              <a:tr h="25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-7/35°C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-9.5%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-0.8%</a:t>
                      </a:r>
                    </a:p>
                  </a:txBody>
                  <a:tcPr marL="9145" marR="9145" marT="9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9.5%</a:t>
                      </a:r>
                    </a:p>
                  </a:txBody>
                  <a:tcPr marL="9145" marR="9145" marT="9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187749"/>
                  </a:ext>
                </a:extLst>
              </a:tr>
              <a:tr h="2520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-7/55°C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-4.2%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-3.1%</a:t>
                      </a:r>
                    </a:p>
                  </a:txBody>
                  <a:tcPr marL="9145" marR="9145" marT="9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1.2%</a:t>
                      </a:r>
                    </a:p>
                  </a:txBody>
                  <a:tcPr marL="9145" marR="9145" marT="9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786894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630834"/>
              </p:ext>
            </p:extLst>
          </p:nvPr>
        </p:nvGraphicFramePr>
        <p:xfrm>
          <a:off x="5265605" y="2798723"/>
          <a:ext cx="2906659" cy="1493901"/>
        </p:xfrm>
        <a:graphic>
          <a:graphicData uri="http://schemas.openxmlformats.org/drawingml/2006/table">
            <a:tbl>
              <a:tblPr/>
              <a:tblGrid>
                <a:gridCol w="1919465">
                  <a:extLst>
                    <a:ext uri="{9D8B030D-6E8A-4147-A177-3AD203B41FA5}">
                      <a16:colId xmlns:a16="http://schemas.microsoft.com/office/drawing/2014/main" val="188700714"/>
                    </a:ext>
                  </a:extLst>
                </a:gridCol>
                <a:gridCol w="987194">
                  <a:extLst>
                    <a:ext uri="{9D8B030D-6E8A-4147-A177-3AD203B41FA5}">
                      <a16:colId xmlns:a16="http://schemas.microsoft.com/office/drawing/2014/main" val="986282963"/>
                    </a:ext>
                  </a:extLst>
                </a:gridCol>
              </a:tblGrid>
              <a:tr h="4920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Condition</a:t>
                      </a:r>
                    </a:p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Class</a:t>
                      </a:r>
                      <a:r>
                        <a:rPr lang="en-GB" sz="12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3 - </a:t>
                      </a:r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25°C/60%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 (W)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970376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Low Condensing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83137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Med. Condensing</a:t>
                      </a:r>
                    </a:p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(Water</a:t>
                      </a:r>
                      <a:r>
                        <a:rPr lang="en-GB" sz="12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30/35°C)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-8.8%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187749"/>
                  </a:ext>
                </a:extLst>
              </a:tr>
              <a:tr h="25205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High Condensing</a:t>
                      </a:r>
                    </a:p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(Water 50/55°C)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-1.4%</a:t>
                      </a:r>
                    </a:p>
                  </a:txBody>
                  <a:tcPr marL="9145" marR="9145" marT="9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786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0000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3 – Plan</a:t>
            </a:r>
            <a:br>
              <a:rPr lang="en-GB" dirty="0"/>
            </a:br>
            <a:r>
              <a:rPr lang="en-GB" sz="2400" i="1" dirty="0"/>
              <a:t>Evaporator Design Change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9575" y="1339850"/>
            <a:ext cx="3680130" cy="4832350"/>
          </a:xfrm>
        </p:spPr>
        <p:txBody>
          <a:bodyPr/>
          <a:lstStyle/>
          <a:p>
            <a:r>
              <a:rPr lang="en-GB" sz="1600" b="1" dirty="0"/>
              <a:t>Evaporator Improvements</a:t>
            </a:r>
          </a:p>
          <a:p>
            <a:pPr lvl="1"/>
            <a:r>
              <a:rPr lang="en-GB" sz="1400" dirty="0"/>
              <a:t>Reduce effective pipe diameter (10mm to 7mm?) to reduce amount of charge in evaporator</a:t>
            </a:r>
          </a:p>
          <a:p>
            <a:pPr lvl="2"/>
            <a:r>
              <a:rPr lang="en-GB" sz="1200" dirty="0"/>
              <a:t>Not a limitation from suppliers (source: </a:t>
            </a:r>
            <a:r>
              <a:rPr lang="en-GB" sz="1200" dirty="0" err="1"/>
              <a:t>Karyer</a:t>
            </a:r>
            <a:r>
              <a:rPr lang="en-GB" sz="1200" dirty="0"/>
              <a:t>, LUVE, </a:t>
            </a:r>
            <a:r>
              <a:rPr lang="en-GB" sz="1200" dirty="0" err="1"/>
              <a:t>Guentner</a:t>
            </a:r>
            <a:r>
              <a:rPr lang="en-GB" sz="1200" dirty="0"/>
              <a:t>…)</a:t>
            </a:r>
          </a:p>
          <a:p>
            <a:pPr lvl="2"/>
            <a:r>
              <a:rPr lang="en-GB" sz="1200" dirty="0"/>
              <a:t>Limitation comes from OEMs (using </a:t>
            </a:r>
            <a:r>
              <a:rPr lang="en-GB" sz="1200" dirty="0" err="1"/>
              <a:t>std</a:t>
            </a:r>
            <a:r>
              <a:rPr lang="en-GB" sz="1200" dirty="0"/>
              <a:t> HFC coils)</a:t>
            </a:r>
            <a:endParaRPr lang="en-GB" sz="1400" dirty="0"/>
          </a:p>
          <a:p>
            <a:pPr lvl="1"/>
            <a:r>
              <a:rPr lang="en-GB" sz="1400" dirty="0"/>
              <a:t>Increase counter flow effect</a:t>
            </a:r>
          </a:p>
          <a:p>
            <a:pPr lvl="1"/>
            <a:r>
              <a:rPr lang="en-GB" sz="1400" dirty="0"/>
              <a:t>Increase cross-flow effect by using more rows (4 instead of 2)</a:t>
            </a:r>
          </a:p>
          <a:p>
            <a:pPr lvl="1"/>
            <a:r>
              <a:rPr lang="en-GB" sz="1400" dirty="0"/>
              <a:t>Use distributor ?</a:t>
            </a:r>
          </a:p>
          <a:p>
            <a:pPr lvl="1"/>
            <a:endParaRPr lang="en-GB" sz="1400" dirty="0"/>
          </a:p>
          <a:p>
            <a:r>
              <a:rPr lang="en-GB" sz="1600" b="1" dirty="0"/>
              <a:t>Plan</a:t>
            </a:r>
          </a:p>
          <a:p>
            <a:pPr lvl="1"/>
            <a:r>
              <a:rPr lang="en-GB" sz="1400" dirty="0"/>
              <a:t>Finalize design change based on UPV’s inputs</a:t>
            </a:r>
          </a:p>
          <a:p>
            <a:pPr lvl="1"/>
            <a:r>
              <a:rPr lang="en-GB" sz="1400" dirty="0"/>
              <a:t>Use evaporator coil received from Lidl stock</a:t>
            </a:r>
          </a:p>
          <a:p>
            <a:pPr lvl="2"/>
            <a:r>
              <a:rPr lang="en-GB" sz="1200" dirty="0"/>
              <a:t>Same size &amp; shape</a:t>
            </a:r>
          </a:p>
          <a:p>
            <a:pPr lvl="2"/>
            <a:r>
              <a:rPr lang="en-GB" sz="1200" dirty="0"/>
              <a:t>4 rows / 32 pipes (10mm)</a:t>
            </a:r>
          </a:p>
          <a:p>
            <a:pPr lvl="2"/>
            <a:r>
              <a:rPr lang="en-GB" sz="1200" dirty="0"/>
              <a:t>Not all pipes are used (flexibility)</a:t>
            </a:r>
          </a:p>
          <a:p>
            <a:pPr lvl="1"/>
            <a:r>
              <a:rPr lang="en-GB" sz="1400" dirty="0"/>
              <a:t>Reduce inner volume using “dead-volume” </a:t>
            </a:r>
          </a:p>
          <a:p>
            <a:pPr lvl="1"/>
            <a:endParaRPr lang="en-GB" sz="1400" dirty="0"/>
          </a:p>
          <a:p>
            <a:pPr marL="515937" lvl="2" indent="0">
              <a:buNone/>
            </a:pPr>
            <a:endParaRPr lang="en-GB" sz="1200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335125" y="3859823"/>
            <a:ext cx="4555280" cy="2762934"/>
            <a:chOff x="409575" y="3015332"/>
            <a:chExt cx="5438692" cy="32987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" y="3279531"/>
              <a:ext cx="5438692" cy="303455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 bwMode="auto">
            <a:xfrm>
              <a:off x="547285" y="3015332"/>
              <a:ext cx="1265456" cy="307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lnSpc>
                  <a:spcPct val="105000"/>
                </a:lnSpc>
              </a:pPr>
              <a:r>
                <a:rPr lang="en-GB" sz="1100" b="1" i="1" dirty="0"/>
                <a:t>Initial Design</a:t>
              </a: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2221552" y="3021487"/>
              <a:ext cx="1814738" cy="32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lnSpc>
                  <a:spcPct val="105000"/>
                </a:lnSpc>
              </a:pPr>
              <a:r>
                <a:rPr lang="en-GB" sz="1100" b="1" i="1" dirty="0"/>
                <a:t>Circuit Optimization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4324535" y="3021487"/>
              <a:ext cx="1278852" cy="32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lnSpc>
                  <a:spcPct val="105000"/>
                </a:lnSpc>
              </a:pPr>
              <a:r>
                <a:rPr lang="en-GB" sz="1100" b="1" i="1" dirty="0"/>
                <a:t>New Design?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11471" y="1542706"/>
            <a:ext cx="2491552" cy="1650260"/>
          </a:xfrm>
          <a:prstGeom prst="rect">
            <a:avLst/>
          </a:prstGeom>
        </p:spPr>
      </p:pic>
      <p:pic>
        <p:nvPicPr>
          <p:cNvPr id="12" name="Picture 11" descr="File:Checkmark.svg - Wikimedia Comm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93" y="3717132"/>
            <a:ext cx="285001" cy="2533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8436139" y="3663506"/>
            <a:ext cx="710451" cy="2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GB" sz="1100" b="1" dirty="0">
                <a:solidFill>
                  <a:schemeClr val="tx2"/>
                </a:solidFill>
              </a:rPr>
              <a:t>FY18Q1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360" y="1461447"/>
            <a:ext cx="2308693" cy="1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963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External Information: </a:t>
            </a:r>
            <a:r>
              <a:rPr lang="en-GB" dirty="0"/>
              <a:t>Arneg – Brunel University</a:t>
            </a:r>
            <a:br>
              <a:rPr lang="en-GB" dirty="0"/>
            </a:br>
            <a:r>
              <a:rPr lang="en-GB" sz="2400" i="1" dirty="0"/>
              <a:t>2011 Test Report – IDC 3.75m w/ R1270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1600" dirty="0"/>
              <a:t>Test report from Brunel University (London, UK)</a:t>
            </a:r>
          </a:p>
          <a:p>
            <a:r>
              <a:rPr lang="en-GB" sz="1600" dirty="0"/>
              <a:t>3.75m Open Display Case (“</a:t>
            </a:r>
            <a:r>
              <a:rPr lang="en-GB" sz="1600" dirty="0" err="1"/>
              <a:t>Berlino</a:t>
            </a:r>
            <a:r>
              <a:rPr lang="en-GB" sz="1600" dirty="0"/>
              <a:t>”)</a:t>
            </a:r>
          </a:p>
          <a:p>
            <a:pPr lvl="1"/>
            <a:r>
              <a:rPr lang="en-GB" sz="1400" dirty="0"/>
              <a:t>Single air curtain + 6 fans</a:t>
            </a:r>
          </a:p>
          <a:p>
            <a:pPr lvl="1"/>
            <a:r>
              <a:rPr lang="en-GB" sz="1400" dirty="0"/>
              <a:t>2 circuits w/ Horizontal </a:t>
            </a:r>
            <a:r>
              <a:rPr lang="en-GB" sz="1400" b="1" dirty="0"/>
              <a:t>Hitachi DS1529S1</a:t>
            </a:r>
          </a:p>
          <a:p>
            <a:pPr lvl="1"/>
            <a:r>
              <a:rPr lang="en-GB" sz="1400" b="1" dirty="0"/>
              <a:t>R1270</a:t>
            </a:r>
            <a:r>
              <a:rPr lang="en-GB" sz="1400" dirty="0"/>
              <a:t> (0.720 kg) – no charge optimization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Achieved </a:t>
            </a:r>
            <a:r>
              <a:rPr lang="en-GB" sz="1600" b="1" dirty="0"/>
              <a:t>3M1 &amp; 3M0 </a:t>
            </a:r>
            <a:r>
              <a:rPr lang="en-GB" sz="1600" dirty="0"/>
              <a:t>by optimizing </a:t>
            </a:r>
            <a:r>
              <a:rPr lang="en-GB" sz="1600" b="1" dirty="0"/>
              <a:t>panels design &amp; air flow</a:t>
            </a:r>
          </a:p>
          <a:p>
            <a:endParaRPr lang="en-GB" sz="1600" b="1" dirty="0"/>
          </a:p>
          <a:p>
            <a:r>
              <a:rPr lang="en-GB" sz="1600" b="1" dirty="0"/>
              <a:t>Key Learnings</a:t>
            </a:r>
          </a:p>
          <a:p>
            <a:pPr lvl="1"/>
            <a:r>
              <a:rPr lang="en-GB" sz="1400" dirty="0"/>
              <a:t>3M0 &amp; 3M1 achievable w/ open 3.75m case</a:t>
            </a:r>
          </a:p>
          <a:p>
            <a:pPr lvl="1"/>
            <a:r>
              <a:rPr lang="en-GB" sz="1400" dirty="0"/>
              <a:t>Cooling capacity need ~ 8 kW (@-7/30)</a:t>
            </a:r>
          </a:p>
          <a:p>
            <a:pPr lvl="1"/>
            <a:r>
              <a:rPr lang="en-GB" sz="1400" dirty="0"/>
              <a:t>Air Flow distribution &amp; panel design is key</a:t>
            </a:r>
          </a:p>
          <a:p>
            <a:pPr lvl="1"/>
            <a:r>
              <a:rPr lang="en-GB" sz="1400" dirty="0"/>
              <a:t>COP: ZB*KAU vs Hitachi Scroll ~ </a:t>
            </a:r>
            <a:r>
              <a:rPr lang="en-GB" sz="1400" b="1" dirty="0">
                <a:solidFill>
                  <a:srgbClr val="00B050"/>
                </a:solidFill>
              </a:rPr>
              <a:t>+18%</a:t>
            </a:r>
          </a:p>
          <a:p>
            <a:pPr lvl="1"/>
            <a:r>
              <a:rPr lang="en-GB" sz="1400" dirty="0"/>
              <a:t>Display case test protocol</a:t>
            </a:r>
          </a:p>
          <a:p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492" y="3642803"/>
            <a:ext cx="4514850" cy="3128776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 bwMode="auto">
          <a:xfrm>
            <a:off x="409575" y="3642803"/>
            <a:ext cx="4092087" cy="169840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accent3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852" y="1210705"/>
            <a:ext cx="1100167" cy="7990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1971" y="5885846"/>
            <a:ext cx="4179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i="1" dirty="0">
                <a:solidFill>
                  <a:schemeClr val="tx2"/>
                </a:solidFill>
              </a:rPr>
              <a:t>Note: </a:t>
            </a:r>
            <a:r>
              <a:rPr lang="en-GB" sz="1200" i="1" dirty="0">
                <a:solidFill>
                  <a:schemeClr val="tx2"/>
                </a:solidFill>
              </a:rPr>
              <a:t>Brunel University has long experience in Multideck Display case modelling, testing &amp; optimization. Interesting potential partner for external design review/assessment</a:t>
            </a:r>
            <a:r>
              <a:rPr lang="en-GB" sz="1200" dirty="0"/>
              <a:t>.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8572507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1800" dirty="0"/>
              <a:t>Fine-tune test setup </a:t>
            </a:r>
            <a:r>
              <a:rPr lang="en-GB" sz="1800" dirty="0">
                <a:solidFill>
                  <a:srgbClr val="FF0000"/>
                </a:solidFill>
              </a:rPr>
              <a:t>(9</a:t>
            </a:r>
            <a:r>
              <a:rPr lang="en-GB" sz="1800" baseline="30000" dirty="0">
                <a:solidFill>
                  <a:srgbClr val="FF0000"/>
                </a:solidFill>
              </a:rPr>
              <a:t>th</a:t>
            </a:r>
            <a:r>
              <a:rPr lang="en-GB" sz="1800" dirty="0">
                <a:solidFill>
                  <a:srgbClr val="FF0000"/>
                </a:solidFill>
              </a:rPr>
              <a:t> Oct)</a:t>
            </a:r>
          </a:p>
          <a:p>
            <a:pPr lvl="1"/>
            <a:r>
              <a:rPr lang="en-GB" sz="1600" dirty="0"/>
              <a:t>Room air speed adjustment</a:t>
            </a:r>
          </a:p>
          <a:p>
            <a:pPr lvl="1"/>
            <a:r>
              <a:rPr lang="en-GB" sz="1600" dirty="0"/>
              <a:t>Monitoring setup verification</a:t>
            </a:r>
          </a:p>
          <a:p>
            <a:endParaRPr lang="en-GB" sz="1800" dirty="0"/>
          </a:p>
          <a:p>
            <a:r>
              <a:rPr lang="en-GB" sz="1800" dirty="0"/>
              <a:t>Finalize current test campaign (“Hybrid Motors”) to validate results </a:t>
            </a:r>
            <a:r>
              <a:rPr lang="en-GB" sz="1800" dirty="0">
                <a:solidFill>
                  <a:srgbClr val="FF0000"/>
                </a:solidFill>
              </a:rPr>
              <a:t>(Oct 16</a:t>
            </a:r>
            <a:r>
              <a:rPr lang="en-GB" sz="1800" baseline="30000" dirty="0">
                <a:solidFill>
                  <a:srgbClr val="FF0000"/>
                </a:solidFill>
              </a:rPr>
              <a:t>th</a:t>
            </a:r>
            <a:r>
              <a:rPr lang="en-GB" sz="18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/>
              <a:t>Evaporator Change </a:t>
            </a:r>
            <a:r>
              <a:rPr lang="en-GB" sz="1800" dirty="0">
                <a:solidFill>
                  <a:srgbClr val="FF0000"/>
                </a:solidFill>
              </a:rPr>
              <a:t>(Oct 23</a:t>
            </a:r>
            <a:r>
              <a:rPr lang="en-GB" sz="1800" baseline="30000" dirty="0">
                <a:solidFill>
                  <a:srgbClr val="FF0000"/>
                </a:solidFill>
              </a:rPr>
              <a:t>rd</a:t>
            </a:r>
            <a:r>
              <a:rPr lang="en-GB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GB" sz="1600" dirty="0"/>
              <a:t>To start second half of October</a:t>
            </a:r>
          </a:p>
          <a:p>
            <a:pPr lvl="1"/>
            <a:r>
              <a:rPr lang="en-GB" sz="1600" dirty="0"/>
              <a:t>Use available coil provided by Lidl as basis.</a:t>
            </a:r>
          </a:p>
          <a:p>
            <a:endParaRPr lang="en-GB" sz="1800" dirty="0"/>
          </a:p>
          <a:p>
            <a:r>
              <a:rPr lang="en-GB" sz="1800" dirty="0"/>
              <a:t>Refine Selection Of Expansion Device </a:t>
            </a:r>
            <a:r>
              <a:rPr lang="en-GB" sz="1800" dirty="0">
                <a:solidFill>
                  <a:srgbClr val="FF0000"/>
                </a:solidFill>
              </a:rPr>
              <a:t>(Oct 23</a:t>
            </a:r>
            <a:r>
              <a:rPr lang="en-GB" sz="1800" baseline="30000" dirty="0">
                <a:solidFill>
                  <a:srgbClr val="FF0000"/>
                </a:solidFill>
              </a:rPr>
              <a:t>rd</a:t>
            </a:r>
            <a:r>
              <a:rPr lang="en-GB" sz="18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GB" sz="1600" dirty="0"/>
              <a:t>Electronic valves are used for lab testing (flexibility)</a:t>
            </a:r>
          </a:p>
          <a:p>
            <a:endParaRPr lang="en-GB" sz="1800" dirty="0"/>
          </a:p>
          <a:p>
            <a:r>
              <a:rPr lang="en-GB" sz="1800" dirty="0"/>
              <a:t>External</a:t>
            </a:r>
          </a:p>
          <a:p>
            <a:pPr lvl="1"/>
            <a:r>
              <a:rPr lang="en-GB" sz="1600" dirty="0"/>
              <a:t>Get in touch w/ </a:t>
            </a:r>
            <a:r>
              <a:rPr lang="en-GB" sz="1600" dirty="0" err="1"/>
              <a:t>Burnel</a:t>
            </a:r>
            <a:r>
              <a:rPr lang="en-GB" sz="1600" dirty="0"/>
              <a:t> University for external design review </a:t>
            </a:r>
            <a:r>
              <a:rPr lang="en-GB" sz="1600" dirty="0">
                <a:solidFill>
                  <a:srgbClr val="FF0000"/>
                </a:solidFill>
              </a:rPr>
              <a:t>(Oct 16</a:t>
            </a:r>
            <a:r>
              <a:rPr lang="en-GB" sz="1600" baseline="30000" dirty="0">
                <a:solidFill>
                  <a:srgbClr val="FF0000"/>
                </a:solidFill>
              </a:rPr>
              <a:t>th</a:t>
            </a:r>
            <a:r>
              <a:rPr lang="en-GB" sz="16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15789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39917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EBM Variable speed Modbus fans</a:t>
            </a:r>
            <a:br>
              <a:rPr lang="en-GB" sz="3200" dirty="0"/>
            </a:br>
            <a:r>
              <a:rPr lang="en-US" sz="2800" dirty="0"/>
              <a:t>Unbalanced fans speed control</a:t>
            </a:r>
            <a:endParaRPr lang="en-GB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Target: Improve temperature distribution in the cabinet</a:t>
            </a:r>
          </a:p>
          <a:p>
            <a:r>
              <a:rPr lang="en-US" sz="2000" dirty="0"/>
              <a:t>Results: no measurable improvement in terms of distribution nor </a:t>
            </a:r>
            <a:r>
              <a:rPr lang="en-US" sz="2000" dirty="0" err="1"/>
              <a:t>avg</a:t>
            </a:r>
            <a:r>
              <a:rPr lang="en-US" sz="2000" dirty="0"/>
              <a:t> product temperature</a:t>
            </a:r>
          </a:p>
          <a:p>
            <a:r>
              <a:rPr lang="en-US" sz="2000" dirty="0"/>
              <a:t>Reason: Common plenum after the fans equalizes static pressure and hence flow distribution through the honeycomb</a:t>
            </a:r>
          </a:p>
          <a:p>
            <a:r>
              <a:rPr lang="en-US" sz="2000" dirty="0"/>
              <a:t>Solution: Need to separate the fans per channel with baffles</a:t>
            </a:r>
          </a:p>
          <a:p>
            <a:r>
              <a:rPr lang="en-US" sz="2000" dirty="0"/>
              <a:t>Works only in the case of separate modular evaporators/circuits (confirmed by EBM </a:t>
            </a:r>
            <a:r>
              <a:rPr lang="en-US" sz="2000" dirty="0" err="1"/>
              <a:t>Papst</a:t>
            </a:r>
            <a:r>
              <a:rPr lang="en-US" sz="2000" dirty="0"/>
              <a:t>- Meeting 4</a:t>
            </a:r>
            <a:r>
              <a:rPr lang="en-US" sz="2000" baseline="30000" dirty="0"/>
              <a:t>Th</a:t>
            </a:r>
            <a:r>
              <a:rPr lang="en-US" sz="2000" dirty="0"/>
              <a:t> of August)</a:t>
            </a:r>
          </a:p>
          <a:p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3" y="4548173"/>
            <a:ext cx="3566215" cy="21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6089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EBM Variable speed Modbus fans</a:t>
            </a:r>
            <a:br>
              <a:rPr lang="en-GB" sz="3200" dirty="0"/>
            </a:br>
            <a:r>
              <a:rPr lang="en-GB" sz="2800" dirty="0"/>
              <a:t>All fans from 1200 to 1800rpm</a:t>
            </a:r>
            <a:endParaRPr lang="en-GB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2000" dirty="0" err="1"/>
              <a:t>Qevap</a:t>
            </a:r>
            <a:r>
              <a:rPr lang="en-GB" sz="2000" dirty="0"/>
              <a:t> increases slightly with fan speed  </a:t>
            </a:r>
            <a:r>
              <a:rPr lang="en-GB" sz="2000" b="1" dirty="0">
                <a:solidFill>
                  <a:srgbClr val="FF0000"/>
                </a:solidFill>
              </a:rPr>
              <a:t>1</a:t>
            </a:r>
          </a:p>
          <a:p>
            <a:r>
              <a:rPr lang="en-GB" sz="2000" dirty="0"/>
              <a:t>Best product temperature at …1400rpm – same as fixed speed fan </a:t>
            </a:r>
            <a:r>
              <a:rPr lang="en-GB" sz="2000" b="1" dirty="0">
                <a:solidFill>
                  <a:srgbClr val="FF0000"/>
                </a:solidFill>
              </a:rPr>
              <a:t>2</a:t>
            </a:r>
          </a:p>
          <a:p>
            <a:r>
              <a:rPr lang="en-GB" sz="2000" dirty="0" err="1"/>
              <a:t>T_a_out</a:t>
            </a:r>
            <a:r>
              <a:rPr lang="en-GB" sz="2000" dirty="0"/>
              <a:t> getting too low at low speed (risk of products freezing)  </a:t>
            </a:r>
            <a:r>
              <a:rPr lang="en-GB" sz="20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731" y="2448128"/>
            <a:ext cx="6304084" cy="4120154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 bwMode="auto">
          <a:xfrm>
            <a:off x="4862147" y="3996199"/>
            <a:ext cx="272561" cy="254977"/>
          </a:xfrm>
          <a:prstGeom prst="round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Arrow: Right 8"/>
          <p:cNvSpPr/>
          <p:nvPr/>
        </p:nvSpPr>
        <p:spPr bwMode="auto">
          <a:xfrm rot="9448439">
            <a:off x="6864104" y="3519201"/>
            <a:ext cx="465992" cy="325316"/>
          </a:xfrm>
          <a:prstGeom prst="rightArrow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3889132" y="5652083"/>
            <a:ext cx="272561" cy="254977"/>
          </a:xfrm>
          <a:prstGeom prst="round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3561798" y="5703466"/>
            <a:ext cx="327334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GB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291075" y="3304888"/>
            <a:ext cx="327334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GB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4571492" y="4102229"/>
            <a:ext cx="327334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GB" sz="20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770355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Scope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BE" dirty="0" err="1"/>
              <a:t>Energy</a:t>
            </a:r>
            <a:r>
              <a:rPr lang="fr-BE" dirty="0"/>
              <a:t> </a:t>
            </a:r>
            <a:r>
              <a:rPr lang="fr-BE" dirty="0" err="1"/>
              <a:t>Efficiency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BE" sz="1100" dirty="0"/>
              <a:t>Look at total </a:t>
            </a:r>
            <a:r>
              <a:rPr lang="fr-BE" sz="1100" dirty="0" err="1"/>
              <a:t>energy</a:t>
            </a:r>
            <a:r>
              <a:rPr lang="fr-BE" sz="1100" dirty="0"/>
              <a:t> use (kWh) in </a:t>
            </a:r>
            <a:r>
              <a:rPr lang="fr-BE" sz="1100" dirty="0" err="1"/>
              <a:t>continuous</a:t>
            </a:r>
            <a:r>
              <a:rPr lang="fr-BE" sz="1100" dirty="0"/>
              <a:t> </a:t>
            </a:r>
            <a:r>
              <a:rPr lang="fr-BE" sz="1100" dirty="0" err="1"/>
              <a:t>operation</a:t>
            </a:r>
            <a:r>
              <a:rPr lang="fr-BE" sz="1100" dirty="0"/>
              <a:t> (24hrs) </a:t>
            </a:r>
          </a:p>
          <a:p>
            <a:endParaRPr lang="fr-BE" sz="1100" dirty="0"/>
          </a:p>
          <a:p>
            <a:r>
              <a:rPr lang="fr-BE" sz="1100" b="1" dirty="0" err="1"/>
              <a:t>Definitions</a:t>
            </a:r>
            <a:r>
              <a:rPr lang="fr-BE" sz="1100" b="1" dirty="0"/>
              <a:t> (Lot12 &amp; EN ISO 23953-2)</a:t>
            </a:r>
          </a:p>
          <a:p>
            <a:pPr lvl="1"/>
            <a:r>
              <a:rPr lang="fr-BE" sz="1050" dirty="0"/>
              <a:t>TEC = Total </a:t>
            </a:r>
            <a:r>
              <a:rPr lang="fr-BE" sz="1050" dirty="0" err="1"/>
              <a:t>Electrical</a:t>
            </a:r>
            <a:r>
              <a:rPr lang="fr-BE" sz="1050" dirty="0"/>
              <a:t> </a:t>
            </a:r>
            <a:r>
              <a:rPr lang="fr-BE" sz="1050" dirty="0" err="1"/>
              <a:t>Consumption</a:t>
            </a:r>
            <a:r>
              <a:rPr lang="fr-BE" sz="1050" dirty="0"/>
              <a:t> [kWh]</a:t>
            </a:r>
          </a:p>
          <a:p>
            <a:pPr lvl="1"/>
            <a:r>
              <a:rPr lang="fr-BE" sz="1050" dirty="0"/>
              <a:t>TDA = Total Display Area [m²]</a:t>
            </a:r>
          </a:p>
          <a:p>
            <a:pPr lvl="1"/>
            <a:r>
              <a:rPr lang="fr-BE" sz="1050" b="1" dirty="0" err="1"/>
              <a:t>Eff</a:t>
            </a:r>
            <a:r>
              <a:rPr lang="fr-BE" sz="1050" b="1" dirty="0"/>
              <a:t> = TEC/TDA = Case </a:t>
            </a:r>
            <a:r>
              <a:rPr lang="fr-BE" sz="1050" b="1" dirty="0" err="1"/>
              <a:t>Efficiency</a:t>
            </a:r>
            <a:r>
              <a:rPr lang="fr-BE" sz="1050" b="1" dirty="0"/>
              <a:t> [kWh/m²/</a:t>
            </a:r>
            <a:r>
              <a:rPr lang="fr-BE" sz="1050" b="1" dirty="0" err="1"/>
              <a:t>day</a:t>
            </a:r>
            <a:r>
              <a:rPr lang="fr-BE" sz="1050" b="1" dirty="0"/>
              <a:t>]</a:t>
            </a:r>
          </a:p>
          <a:p>
            <a:pPr lvl="1"/>
            <a:r>
              <a:rPr lang="fr-BE" sz="1050" dirty="0"/>
              <a:t>EEI = </a:t>
            </a:r>
            <a:r>
              <a:rPr lang="fr-BE" sz="1050" dirty="0" err="1"/>
              <a:t>Energy</a:t>
            </a:r>
            <a:r>
              <a:rPr lang="fr-BE" sz="1050" dirty="0"/>
              <a:t> </a:t>
            </a:r>
            <a:r>
              <a:rPr lang="fr-BE" sz="1050" dirty="0" err="1"/>
              <a:t>Efficiency</a:t>
            </a:r>
            <a:r>
              <a:rPr lang="fr-BE" sz="1050" dirty="0"/>
              <a:t> Index = </a:t>
            </a:r>
            <a:r>
              <a:rPr lang="fr-BE" sz="1050" dirty="0" err="1"/>
              <a:t>Eff</a:t>
            </a:r>
            <a:r>
              <a:rPr lang="fr-BE" sz="1050" dirty="0"/>
              <a:t>/</a:t>
            </a:r>
            <a:r>
              <a:rPr lang="fr-BE" sz="1050" dirty="0" err="1"/>
              <a:t>Eff_ref</a:t>
            </a:r>
            <a:r>
              <a:rPr lang="fr-BE" sz="1050" dirty="0"/>
              <a:t>*100</a:t>
            </a:r>
          </a:p>
          <a:p>
            <a:endParaRPr lang="fr-BE" sz="1100" b="1" dirty="0"/>
          </a:p>
          <a:p>
            <a:r>
              <a:rPr lang="fr-BE" sz="1100" b="1" dirty="0"/>
              <a:t>Key </a:t>
            </a:r>
            <a:r>
              <a:rPr lang="fr-BE" sz="1100" b="1" dirty="0" err="1"/>
              <a:t>Factors</a:t>
            </a:r>
            <a:r>
              <a:rPr lang="fr-BE" sz="1100" b="1" dirty="0"/>
              <a:t> </a:t>
            </a:r>
            <a:r>
              <a:rPr lang="fr-BE" sz="1100" b="1" dirty="0" err="1"/>
              <a:t>influencing</a:t>
            </a:r>
            <a:r>
              <a:rPr lang="fr-BE" sz="1100" b="1" dirty="0"/>
              <a:t> </a:t>
            </a:r>
            <a:r>
              <a:rPr lang="fr-BE" sz="1100" b="1" dirty="0" err="1"/>
              <a:t>efficiency</a:t>
            </a:r>
            <a:endParaRPr lang="fr-BE" sz="1100" b="1" dirty="0"/>
          </a:p>
          <a:p>
            <a:pPr lvl="1"/>
            <a:r>
              <a:rPr lang="en-US" sz="1050" dirty="0"/>
              <a:t>Cabinet cross-section &amp; configuration of shelves • the air flow configuration</a:t>
            </a:r>
          </a:p>
          <a:p>
            <a:pPr lvl="1"/>
            <a:r>
              <a:rPr lang="en-US" sz="1050" dirty="0"/>
              <a:t>Lighting, night curtain, doors (closed cabinets)</a:t>
            </a:r>
          </a:p>
          <a:p>
            <a:pPr lvl="1"/>
            <a:r>
              <a:rPr lang="fr-BE" sz="1050" b="1" dirty="0" err="1">
                <a:solidFill>
                  <a:schemeClr val="tx2"/>
                </a:solidFill>
              </a:rPr>
              <a:t>Evaporator</a:t>
            </a:r>
            <a:r>
              <a:rPr lang="fr-BE" sz="1050" b="1" dirty="0">
                <a:solidFill>
                  <a:schemeClr val="tx2"/>
                </a:solidFill>
              </a:rPr>
              <a:t> &amp; condenser design</a:t>
            </a:r>
          </a:p>
          <a:p>
            <a:pPr lvl="1"/>
            <a:r>
              <a:rPr lang="fr-BE" sz="1050" b="1" dirty="0" err="1">
                <a:solidFill>
                  <a:schemeClr val="tx2"/>
                </a:solidFill>
              </a:rPr>
              <a:t>Refrigerant</a:t>
            </a:r>
            <a:r>
              <a:rPr lang="fr-BE" sz="1050" b="1" dirty="0">
                <a:solidFill>
                  <a:schemeClr val="tx2"/>
                </a:solidFill>
              </a:rPr>
              <a:t> charge</a:t>
            </a:r>
          </a:p>
          <a:p>
            <a:pPr lvl="1"/>
            <a:r>
              <a:rPr lang="fr-BE" sz="1050" b="1" dirty="0" err="1">
                <a:solidFill>
                  <a:schemeClr val="tx2"/>
                </a:solidFill>
              </a:rPr>
              <a:t>Compressor</a:t>
            </a:r>
            <a:r>
              <a:rPr lang="fr-BE" sz="1050" b="1" dirty="0">
                <a:solidFill>
                  <a:schemeClr val="tx2"/>
                </a:solidFill>
              </a:rPr>
              <a:t> </a:t>
            </a:r>
            <a:r>
              <a:rPr lang="fr-BE" sz="1050" b="1" dirty="0" err="1">
                <a:solidFill>
                  <a:schemeClr val="tx2"/>
                </a:solidFill>
              </a:rPr>
              <a:t>efficiency</a:t>
            </a:r>
            <a:endParaRPr lang="fr-BE" sz="1050" b="1" dirty="0">
              <a:solidFill>
                <a:schemeClr val="tx2"/>
              </a:solidFill>
            </a:endParaRPr>
          </a:p>
          <a:p>
            <a:pPr lvl="1"/>
            <a:r>
              <a:rPr lang="fr-BE" sz="1050" b="1" dirty="0" err="1">
                <a:solidFill>
                  <a:schemeClr val="tx2"/>
                </a:solidFill>
              </a:rPr>
              <a:t>Superheat</a:t>
            </a:r>
            <a:r>
              <a:rPr lang="fr-BE" sz="1050" b="1" dirty="0">
                <a:solidFill>
                  <a:schemeClr val="tx2"/>
                </a:solidFill>
              </a:rPr>
              <a:t> Control</a:t>
            </a:r>
          </a:p>
          <a:p>
            <a:pPr lvl="1"/>
            <a:r>
              <a:rPr lang="fr-BE" sz="1050" b="1" dirty="0">
                <a:solidFill>
                  <a:schemeClr val="tx2"/>
                </a:solidFill>
              </a:rPr>
              <a:t>Fans </a:t>
            </a:r>
            <a:r>
              <a:rPr lang="fr-BE" sz="1050" b="1" dirty="0" err="1">
                <a:solidFill>
                  <a:schemeClr val="tx2"/>
                </a:solidFill>
              </a:rPr>
              <a:t>efficiency</a:t>
            </a:r>
            <a:r>
              <a:rPr lang="fr-BE" sz="1050" b="1" dirty="0">
                <a:solidFill>
                  <a:schemeClr val="tx2"/>
                </a:solidFill>
              </a:rPr>
              <a:t> &amp; </a:t>
            </a:r>
            <a:r>
              <a:rPr lang="fr-BE" sz="1050" b="1" dirty="0" err="1">
                <a:solidFill>
                  <a:schemeClr val="tx2"/>
                </a:solidFill>
              </a:rPr>
              <a:t>operation</a:t>
            </a:r>
            <a:endParaRPr lang="en-US" sz="1050" b="1" dirty="0">
              <a:solidFill>
                <a:schemeClr val="tx2"/>
              </a:solidFill>
            </a:endParaRPr>
          </a:p>
          <a:p>
            <a:pPr lvl="1"/>
            <a:r>
              <a:rPr lang="fr-BE" sz="1050" b="1" dirty="0" err="1">
                <a:solidFill>
                  <a:schemeClr val="tx2"/>
                </a:solidFill>
              </a:rPr>
              <a:t>Defrost</a:t>
            </a:r>
            <a:r>
              <a:rPr lang="fr-BE" sz="1050" b="1" dirty="0">
                <a:solidFill>
                  <a:schemeClr val="tx2"/>
                </a:solidFill>
              </a:rPr>
              <a:t> management</a:t>
            </a:r>
          </a:p>
          <a:p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BE" dirty="0"/>
              <a:t>Case </a:t>
            </a:r>
            <a:r>
              <a:rPr lang="fr-BE" dirty="0" err="1"/>
              <a:t>Temperature</a:t>
            </a:r>
            <a:r>
              <a:rPr lang="fr-BE" dirty="0"/>
              <a:t> </a:t>
            </a:r>
            <a:r>
              <a:rPr lang="fr-BE" dirty="0" err="1"/>
              <a:t>Category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sz="1100" dirty="0"/>
              <a:t>Defined and certified according to EN ISO 23953-2</a:t>
            </a:r>
          </a:p>
          <a:p>
            <a:pPr lvl="1"/>
            <a:r>
              <a:rPr lang="fr-BE" sz="1050" dirty="0" err="1"/>
              <a:t>Climate</a:t>
            </a:r>
            <a:r>
              <a:rPr lang="fr-BE" sz="1050" dirty="0"/>
              <a:t> Classes (Ambiant Conditions)</a:t>
            </a:r>
          </a:p>
          <a:p>
            <a:pPr lvl="2"/>
            <a:r>
              <a:rPr lang="fr-BE" sz="900" b="1" dirty="0">
                <a:solidFill>
                  <a:srgbClr val="FF0000"/>
                </a:solidFill>
              </a:rPr>
              <a:t>3: 25°C/60% (standard for Europe - LIDL </a:t>
            </a:r>
            <a:r>
              <a:rPr lang="fr-BE" sz="900" b="1" dirty="0" err="1">
                <a:solidFill>
                  <a:srgbClr val="FF0000"/>
                </a:solidFill>
              </a:rPr>
              <a:t>requirement</a:t>
            </a:r>
            <a:r>
              <a:rPr lang="fr-BE" sz="900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BE" sz="1050" dirty="0" err="1"/>
              <a:t>Temperature</a:t>
            </a:r>
            <a:r>
              <a:rPr lang="fr-BE" sz="1050" dirty="0"/>
              <a:t> class (Food </a:t>
            </a:r>
            <a:r>
              <a:rPr lang="fr-BE" sz="1050" dirty="0" err="1"/>
              <a:t>Temperature</a:t>
            </a:r>
            <a:r>
              <a:rPr lang="fr-BE" sz="1050" dirty="0"/>
              <a:t>)</a:t>
            </a:r>
          </a:p>
          <a:p>
            <a:pPr lvl="2"/>
            <a:r>
              <a:rPr lang="fr-BE" sz="900" b="1" dirty="0">
                <a:solidFill>
                  <a:srgbClr val="FF0000"/>
                </a:solidFill>
              </a:rPr>
              <a:t>M1: </a:t>
            </a:r>
            <a:r>
              <a:rPr lang="fr-BE" sz="900" b="1" dirty="0" err="1">
                <a:solidFill>
                  <a:srgbClr val="FF0000"/>
                </a:solidFill>
              </a:rPr>
              <a:t>Highest</a:t>
            </a:r>
            <a:r>
              <a:rPr lang="fr-BE" sz="900" b="1" dirty="0">
                <a:solidFill>
                  <a:srgbClr val="FF0000"/>
                </a:solidFill>
              </a:rPr>
              <a:t> </a:t>
            </a:r>
            <a:r>
              <a:rPr lang="fr-BE" sz="900" b="1" dirty="0" err="1">
                <a:solidFill>
                  <a:srgbClr val="FF0000"/>
                </a:solidFill>
              </a:rPr>
              <a:t>product</a:t>
            </a:r>
            <a:r>
              <a:rPr lang="fr-BE" sz="900" b="1" dirty="0">
                <a:solidFill>
                  <a:srgbClr val="FF0000"/>
                </a:solidFill>
              </a:rPr>
              <a:t> &lt; +5°C &amp; </a:t>
            </a:r>
            <a:r>
              <a:rPr lang="fr-BE" sz="900" b="1" dirty="0" err="1">
                <a:solidFill>
                  <a:srgbClr val="FF0000"/>
                </a:solidFill>
              </a:rPr>
              <a:t>Coldest</a:t>
            </a:r>
            <a:r>
              <a:rPr lang="fr-BE" sz="900" b="1" dirty="0">
                <a:solidFill>
                  <a:srgbClr val="FF0000"/>
                </a:solidFill>
              </a:rPr>
              <a:t> </a:t>
            </a:r>
            <a:r>
              <a:rPr lang="fr-BE" sz="900" b="1" dirty="0" err="1">
                <a:solidFill>
                  <a:srgbClr val="FF0000"/>
                </a:solidFill>
              </a:rPr>
              <a:t>product</a:t>
            </a:r>
            <a:r>
              <a:rPr lang="fr-BE" sz="900" b="1" dirty="0">
                <a:solidFill>
                  <a:srgbClr val="FF0000"/>
                </a:solidFill>
              </a:rPr>
              <a:t> &gt; -1°C (LIDL </a:t>
            </a:r>
            <a:r>
              <a:rPr lang="fr-BE" sz="900" b="1" dirty="0" err="1">
                <a:solidFill>
                  <a:srgbClr val="FF0000"/>
                </a:solidFill>
              </a:rPr>
              <a:t>requirement</a:t>
            </a:r>
            <a:r>
              <a:rPr lang="fr-BE" sz="900" b="1" dirty="0">
                <a:solidFill>
                  <a:srgbClr val="FF0000"/>
                </a:solidFill>
              </a:rPr>
              <a:t>)</a:t>
            </a:r>
          </a:p>
          <a:p>
            <a:endParaRPr lang="fr-BE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528" y="3141344"/>
            <a:ext cx="3209222" cy="1457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28" y="4637261"/>
            <a:ext cx="3267986" cy="149683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5341580" y="3943350"/>
            <a:ext cx="3185407" cy="128588"/>
          </a:xfrm>
          <a:prstGeom prst="rect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51910" y="5619750"/>
            <a:ext cx="3179840" cy="128588"/>
          </a:xfrm>
          <a:prstGeom prst="rect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3479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9576" y="1339850"/>
            <a:ext cx="3083816" cy="1999592"/>
          </a:xfrm>
        </p:spPr>
        <p:txBody>
          <a:bodyPr/>
          <a:lstStyle/>
          <a:p>
            <a:r>
              <a:rPr lang="fr-BE" sz="1800" dirty="0"/>
              <a:t>Display Case:</a:t>
            </a:r>
          </a:p>
          <a:p>
            <a:pPr lvl="1"/>
            <a:r>
              <a:rPr lang="fr-BE" sz="1600" dirty="0"/>
              <a:t>AHT </a:t>
            </a:r>
            <a:r>
              <a:rPr lang="fr-BE" sz="1600" dirty="0" err="1"/>
              <a:t>Vento</a:t>
            </a:r>
            <a:r>
              <a:rPr lang="fr-BE" sz="1600" dirty="0"/>
              <a:t> 375 L8 – R290</a:t>
            </a:r>
          </a:p>
          <a:p>
            <a:r>
              <a:rPr lang="fr-BE" sz="1800" dirty="0"/>
              <a:t>Test </a:t>
            </a:r>
            <a:r>
              <a:rPr lang="fr-BE" sz="1800" dirty="0" err="1"/>
              <a:t>Environment</a:t>
            </a:r>
            <a:r>
              <a:rPr lang="en-US" sz="1800" dirty="0"/>
              <a:t>:</a:t>
            </a:r>
            <a:endParaRPr lang="fr-BE" sz="1800" dirty="0"/>
          </a:p>
          <a:p>
            <a:pPr lvl="1"/>
            <a:r>
              <a:rPr lang="fr-BE" sz="1600" dirty="0" err="1"/>
              <a:t>Psychrometric</a:t>
            </a:r>
            <a:r>
              <a:rPr lang="fr-BE" sz="1600" dirty="0"/>
              <a:t> Chambers A &amp; B</a:t>
            </a:r>
          </a:p>
          <a:p>
            <a:pPr lvl="1"/>
            <a:r>
              <a:rPr lang="fr-BE" sz="1600" dirty="0"/>
              <a:t>Case </a:t>
            </a:r>
            <a:r>
              <a:rPr lang="fr-BE" sz="1600" dirty="0" err="1"/>
              <a:t>load</a:t>
            </a:r>
            <a:r>
              <a:rPr lang="fr-BE" sz="1600" dirty="0"/>
              <a:t> w/ M-packages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Test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16" y="3845989"/>
            <a:ext cx="2759978" cy="2476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359" y="1237503"/>
            <a:ext cx="2230390" cy="21019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57717" y="1237503"/>
            <a:ext cx="3163553" cy="209535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918"/>
              </p:ext>
            </p:extLst>
          </p:nvPr>
        </p:nvGraphicFramePr>
        <p:xfrm>
          <a:off x="275638" y="3786618"/>
          <a:ext cx="5701984" cy="252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8">
                  <a:extLst>
                    <a:ext uri="{9D8B030D-6E8A-4147-A177-3AD203B41FA5}">
                      <a16:colId xmlns:a16="http://schemas.microsoft.com/office/drawing/2014/main" val="1172543116"/>
                    </a:ext>
                  </a:extLst>
                </a:gridCol>
                <a:gridCol w="486093">
                  <a:extLst>
                    <a:ext uri="{9D8B030D-6E8A-4147-A177-3AD203B41FA5}">
                      <a16:colId xmlns:a16="http://schemas.microsoft.com/office/drawing/2014/main" val="2065686455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204691018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1724055517"/>
                    </a:ext>
                  </a:extLst>
                </a:gridCol>
              </a:tblGrid>
              <a:tr h="199783">
                <a:tc gridSpan="2">
                  <a:txBody>
                    <a:bodyPr/>
                    <a:lstStyle/>
                    <a:p>
                      <a:r>
                        <a:rPr lang="fr-BE" sz="1100" dirty="0"/>
                        <a:t>Case Dimensions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100" dirty="0"/>
                        <a:t>Unit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100" dirty="0"/>
                        <a:t>Value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112703"/>
                  </a:ext>
                </a:extLst>
              </a:tr>
              <a:tr h="1997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horizontal projection of the open surface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BE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277038"/>
                  </a:ext>
                </a:extLst>
              </a:tr>
              <a:tr h="1997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cabinet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lenght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without end walls of the horizontal open surface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L0h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BE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63081"/>
                  </a:ext>
                </a:extLst>
              </a:tr>
              <a:tr h="1997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horizontal projection of the glazing surface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BE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714827"/>
                  </a:ext>
                </a:extLst>
              </a:tr>
              <a:tr h="1997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cabinet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lenght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without end walls of the horizontal glazing surface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BE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615202"/>
                  </a:ext>
                </a:extLst>
              </a:tr>
              <a:tr h="1997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vertical projection of the open surface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BE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514511"/>
                  </a:ext>
                </a:extLst>
              </a:tr>
              <a:tr h="1997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cabinet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lenght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without end walls of the vertical open surface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L0v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BE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112736"/>
                  </a:ext>
                </a:extLst>
              </a:tr>
              <a:tr h="1997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vertical projection of the glazing surface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BE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243527"/>
                  </a:ext>
                </a:extLst>
              </a:tr>
              <a:tr h="1997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cabinet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lenght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without end walls of the vertical glazing surface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Lgv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BE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642670"/>
                  </a:ext>
                </a:extLst>
              </a:tr>
              <a:tr h="1997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Display 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BE" sz="10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TDA</a:t>
                      </a:r>
                      <a:endParaRPr lang="en-US" sz="105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BE" sz="10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m²</a:t>
                      </a:r>
                      <a:endParaRPr lang="en-US" sz="105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BE" sz="10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6.58</a:t>
                      </a:r>
                      <a:endParaRPr lang="en-US" sz="105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17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43068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BE" dirty="0" err="1"/>
              <a:t>Technical</a:t>
            </a:r>
            <a:r>
              <a:rPr lang="fr-BE" dirty="0"/>
              <a:t> Scope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BE" dirty="0"/>
              <a:t>Team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BE" dirty="0"/>
              <a:t>Timing &amp; </a:t>
            </a:r>
            <a:r>
              <a:rPr lang="fr-BE" dirty="0" err="1"/>
              <a:t>Status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BE" dirty="0"/>
              <a:t>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2"/>
          </p:nvPr>
        </p:nvSpPr>
        <p:spPr>
          <a:xfrm>
            <a:off x="4715255" y="1904999"/>
            <a:ext cx="4428745" cy="2272717"/>
          </a:xfrm>
        </p:spPr>
        <p:txBody>
          <a:bodyPr/>
          <a:lstStyle/>
          <a:p>
            <a:r>
              <a:rPr lang="fr-BE" sz="1100" dirty="0"/>
              <a:t>Solution package </a:t>
            </a:r>
            <a:r>
              <a:rPr lang="fr-BE" sz="1100" dirty="0" err="1"/>
              <a:t>including</a:t>
            </a:r>
            <a:endParaRPr lang="fr-BE" sz="1100" dirty="0"/>
          </a:p>
          <a:p>
            <a:pPr lvl="1"/>
            <a:r>
              <a:rPr lang="fr-BE" sz="1050" dirty="0" err="1"/>
              <a:t>Compressors</a:t>
            </a:r>
            <a:r>
              <a:rPr lang="fr-BE" sz="1050" dirty="0"/>
              <a:t> (ZB*KAU)</a:t>
            </a:r>
          </a:p>
          <a:p>
            <a:pPr lvl="1"/>
            <a:r>
              <a:rPr lang="fr-BE" sz="1050" dirty="0"/>
              <a:t>Flow </a:t>
            </a:r>
            <a:r>
              <a:rPr lang="fr-BE" sz="1050" dirty="0" err="1"/>
              <a:t>controls</a:t>
            </a:r>
            <a:r>
              <a:rPr lang="fr-BE" sz="1050" dirty="0"/>
              <a:t> (TX, PS)</a:t>
            </a:r>
          </a:p>
          <a:p>
            <a:pPr lvl="1"/>
            <a:r>
              <a:rPr lang="fr-BE" sz="1050" dirty="0"/>
              <a:t>ECB-D Control </a:t>
            </a:r>
            <a:r>
              <a:rPr lang="fr-BE" sz="1050" dirty="0" err="1"/>
              <a:t>Board</a:t>
            </a:r>
            <a:endParaRPr lang="fr-BE" sz="1050" dirty="0"/>
          </a:p>
          <a:p>
            <a:pPr lvl="1"/>
            <a:r>
              <a:rPr lang="fr-BE" sz="1050" dirty="0"/>
              <a:t>Case design </a:t>
            </a:r>
            <a:r>
              <a:rPr lang="fr-BE" sz="1050" dirty="0" err="1"/>
              <a:t>recommendations</a:t>
            </a:r>
            <a:endParaRPr lang="fr-BE" sz="1050" dirty="0"/>
          </a:p>
          <a:p>
            <a:pPr lvl="2"/>
            <a:r>
              <a:rPr lang="fr-BE" sz="850" dirty="0" err="1"/>
              <a:t>Evaporator</a:t>
            </a:r>
            <a:r>
              <a:rPr lang="fr-BE" sz="850" dirty="0"/>
              <a:t> Design</a:t>
            </a:r>
          </a:p>
          <a:p>
            <a:pPr lvl="2"/>
            <a:r>
              <a:rPr lang="fr-BE" sz="850" dirty="0"/>
              <a:t>Condenser Design</a:t>
            </a:r>
          </a:p>
          <a:p>
            <a:pPr lvl="2"/>
            <a:r>
              <a:rPr lang="fr-BE" sz="850" dirty="0"/>
              <a:t>Fans Control</a:t>
            </a:r>
          </a:p>
          <a:p>
            <a:pPr lvl="2"/>
            <a:r>
              <a:rPr lang="fr-BE" sz="850" dirty="0" err="1"/>
              <a:t>Accessories</a:t>
            </a:r>
            <a:r>
              <a:rPr lang="fr-BE" sz="850" dirty="0"/>
              <a:t> (</a:t>
            </a:r>
            <a:r>
              <a:rPr lang="fr-BE" sz="850" dirty="0" err="1"/>
              <a:t>Filters</a:t>
            </a:r>
            <a:r>
              <a:rPr lang="fr-BE" sz="850" dirty="0"/>
              <a:t>, …)</a:t>
            </a:r>
          </a:p>
          <a:p>
            <a:r>
              <a:rPr lang="fr-BE" sz="1100" dirty="0"/>
              <a:t>Complete </a:t>
            </a:r>
            <a:r>
              <a:rPr lang="fr-BE" sz="1100" dirty="0" err="1"/>
              <a:t>Safety</a:t>
            </a:r>
            <a:r>
              <a:rPr lang="fr-BE" sz="1100" dirty="0"/>
              <a:t> Concept w/ VDE &amp; UL </a:t>
            </a:r>
            <a:r>
              <a:rPr lang="fr-BE" sz="1100" dirty="0" err="1"/>
              <a:t>Approved</a:t>
            </a:r>
            <a:r>
              <a:rPr lang="fr-BE" sz="1100" dirty="0"/>
              <a:t> parts</a:t>
            </a:r>
            <a:endParaRPr lang="en-US" sz="1100" dirty="0"/>
          </a:p>
          <a:p>
            <a:endParaRPr lang="en-US" sz="1100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3"/>
          </p:nvPr>
        </p:nvSpPr>
        <p:spPr>
          <a:xfrm>
            <a:off x="424814" y="4577080"/>
            <a:ext cx="4053996" cy="1828800"/>
          </a:xfrm>
        </p:spPr>
        <p:txBody>
          <a:bodyPr/>
          <a:lstStyle/>
          <a:p>
            <a:r>
              <a:rPr lang="fr-BE" sz="1400" dirty="0"/>
              <a:t>SB</a:t>
            </a:r>
          </a:p>
          <a:p>
            <a:r>
              <a:rPr lang="fr-BE" sz="1400" dirty="0"/>
              <a:t>KR/DD – Case Design Changes &amp; </a:t>
            </a:r>
            <a:r>
              <a:rPr lang="fr-BE" sz="1400" dirty="0" err="1"/>
              <a:t>Testing</a:t>
            </a:r>
            <a:endParaRPr lang="fr-BE" sz="1400" dirty="0"/>
          </a:p>
          <a:p>
            <a:r>
              <a:rPr lang="fr-BE" sz="1400" dirty="0"/>
              <a:t>EW/PA – Data </a:t>
            </a:r>
            <a:r>
              <a:rPr lang="fr-BE" sz="1400" dirty="0" err="1"/>
              <a:t>Analysis</a:t>
            </a:r>
            <a:r>
              <a:rPr lang="fr-BE" sz="1400" dirty="0"/>
              <a:t> &amp; Design Evaluation</a:t>
            </a:r>
          </a:p>
          <a:p>
            <a:r>
              <a:rPr lang="fr-BE" sz="1400" dirty="0"/>
              <a:t>Sponsor: RD</a:t>
            </a:r>
          </a:p>
          <a:p>
            <a:endParaRPr lang="fr-BE" sz="1400" dirty="0"/>
          </a:p>
          <a:p>
            <a:endParaRPr lang="fr-BE" sz="1400" dirty="0">
              <a:solidFill>
                <a:schemeClr val="accent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24"/>
          </p:nvPr>
        </p:nvSpPr>
        <p:spPr>
          <a:xfrm>
            <a:off x="4730496" y="4577080"/>
            <a:ext cx="4029950" cy="2153920"/>
          </a:xfrm>
          <a:noFill/>
        </p:spPr>
        <p:txBody>
          <a:bodyPr/>
          <a:lstStyle/>
          <a:p>
            <a:r>
              <a:rPr lang="fr-BE" sz="1200" b="1" dirty="0"/>
              <a:t>Test: Baseline – </a:t>
            </a:r>
            <a:r>
              <a:rPr lang="fr-BE" sz="1200" b="1" dirty="0" err="1">
                <a:solidFill>
                  <a:schemeClr val="accent2"/>
                </a:solidFill>
              </a:rPr>
              <a:t>Completed</a:t>
            </a:r>
            <a:r>
              <a:rPr lang="fr-BE" sz="1200" b="1" dirty="0">
                <a:solidFill>
                  <a:schemeClr val="accent2"/>
                </a:solidFill>
              </a:rPr>
              <a:t> 03/07/2017</a:t>
            </a:r>
          </a:p>
          <a:p>
            <a:r>
              <a:rPr lang="fr-BE" sz="1200" b="1" dirty="0" err="1"/>
              <a:t>Modif</a:t>
            </a:r>
            <a:r>
              <a:rPr lang="fr-BE" sz="1200" b="1" dirty="0"/>
              <a:t>: System Design </a:t>
            </a:r>
            <a:r>
              <a:rPr lang="fr-BE" sz="1200" b="1" dirty="0" err="1"/>
              <a:t>Improvements</a:t>
            </a:r>
            <a:r>
              <a:rPr lang="fr-BE" sz="1200" b="1" dirty="0"/>
              <a:t> – </a:t>
            </a:r>
            <a:r>
              <a:rPr lang="fr-BE" sz="1200" b="1" dirty="0">
                <a:solidFill>
                  <a:schemeClr val="accent2"/>
                </a:solidFill>
              </a:rPr>
              <a:t>18/07/2017</a:t>
            </a:r>
          </a:p>
          <a:p>
            <a:r>
              <a:rPr lang="fr-BE" sz="1200" b="1" dirty="0"/>
              <a:t>Test: 2</a:t>
            </a:r>
            <a:r>
              <a:rPr lang="fr-BE" sz="1200" b="1" baseline="30000" dirty="0"/>
              <a:t>nd</a:t>
            </a:r>
            <a:r>
              <a:rPr lang="fr-BE" sz="1200" b="1" dirty="0"/>
              <a:t> </a:t>
            </a:r>
            <a:r>
              <a:rPr lang="fr-BE" sz="1200" b="1" dirty="0" err="1"/>
              <a:t>campaign</a:t>
            </a:r>
            <a:r>
              <a:rPr lang="fr-BE" sz="1200" b="1" dirty="0"/>
              <a:t> – </a:t>
            </a:r>
            <a:r>
              <a:rPr lang="fr-BE" sz="1200" b="1" dirty="0" err="1">
                <a:solidFill>
                  <a:schemeClr val="accent2"/>
                </a:solidFill>
              </a:rPr>
              <a:t>Completed</a:t>
            </a:r>
            <a:r>
              <a:rPr lang="fr-BE" sz="1200" b="1" dirty="0">
                <a:solidFill>
                  <a:schemeClr val="accent2"/>
                </a:solidFill>
              </a:rPr>
              <a:t> 28/08/2017</a:t>
            </a:r>
          </a:p>
          <a:p>
            <a:r>
              <a:rPr lang="fr-BE" sz="1200" b="1" i="1" dirty="0"/>
              <a:t>EBM-</a:t>
            </a:r>
            <a:r>
              <a:rPr lang="fr-BE" sz="1200" b="1" i="1" dirty="0" err="1"/>
              <a:t>Papst</a:t>
            </a:r>
            <a:r>
              <a:rPr lang="fr-BE" sz="1200" b="1" i="1" dirty="0"/>
              <a:t> workshop – </a:t>
            </a:r>
            <a:r>
              <a:rPr lang="fr-BE" sz="1200" b="1" i="1" dirty="0">
                <a:solidFill>
                  <a:schemeClr val="accent2"/>
                </a:solidFill>
              </a:rPr>
              <a:t>04/08/2017</a:t>
            </a:r>
          </a:p>
          <a:p>
            <a:r>
              <a:rPr lang="fr-BE" sz="1200" b="1" dirty="0" err="1"/>
              <a:t>Modif</a:t>
            </a:r>
            <a:r>
              <a:rPr lang="fr-BE" sz="1200" b="1" dirty="0"/>
              <a:t>: ZB*KAU </a:t>
            </a:r>
            <a:r>
              <a:rPr lang="fr-BE" sz="1200" b="1" dirty="0" err="1"/>
              <a:t>Hybrid</a:t>
            </a:r>
            <a:r>
              <a:rPr lang="fr-BE" sz="1200" b="1" dirty="0"/>
              <a:t> </a:t>
            </a:r>
            <a:r>
              <a:rPr lang="fr-BE" sz="1200" b="1" dirty="0" err="1"/>
              <a:t>Motor</a:t>
            </a:r>
            <a:r>
              <a:rPr lang="fr-BE" sz="1200" b="1" dirty="0"/>
              <a:t> – </a:t>
            </a:r>
            <a:r>
              <a:rPr lang="fr-BE" sz="1200" b="1" dirty="0">
                <a:solidFill>
                  <a:schemeClr val="accent2"/>
                </a:solidFill>
              </a:rPr>
              <a:t>01/09/2017</a:t>
            </a:r>
          </a:p>
          <a:p>
            <a:r>
              <a:rPr lang="fr-BE" sz="1200" b="1" dirty="0"/>
              <a:t>Test: 3rd </a:t>
            </a:r>
            <a:r>
              <a:rPr lang="fr-BE" sz="1200" b="1" dirty="0" err="1"/>
              <a:t>campaign</a:t>
            </a:r>
            <a:r>
              <a:rPr lang="fr-BE" sz="1200" b="1" dirty="0"/>
              <a:t> – </a:t>
            </a:r>
            <a:r>
              <a:rPr lang="fr-BE" sz="1200" b="1" dirty="0" err="1">
                <a:solidFill>
                  <a:schemeClr val="accent3"/>
                </a:solidFill>
              </a:rPr>
              <a:t>started</a:t>
            </a:r>
            <a:r>
              <a:rPr lang="fr-BE" sz="1200" b="1" dirty="0">
                <a:solidFill>
                  <a:schemeClr val="accent3"/>
                </a:solidFill>
              </a:rPr>
              <a:t> 02/09/2017</a:t>
            </a:r>
          </a:p>
          <a:p>
            <a:r>
              <a:rPr lang="fr-BE" sz="1200" b="1" dirty="0" err="1"/>
              <a:t>Next</a:t>
            </a:r>
            <a:r>
              <a:rPr lang="fr-BE" sz="1200" b="1" dirty="0"/>
              <a:t> </a:t>
            </a:r>
            <a:r>
              <a:rPr lang="fr-BE" sz="1200" b="1" dirty="0" err="1"/>
              <a:t>steps</a:t>
            </a:r>
            <a:endParaRPr lang="fr-BE" sz="1200" b="1" dirty="0"/>
          </a:p>
          <a:p>
            <a:pPr lvl="1"/>
            <a:r>
              <a:rPr lang="fr-BE" sz="1000" b="1" dirty="0" err="1"/>
              <a:t>Evaporator</a:t>
            </a:r>
            <a:r>
              <a:rPr lang="fr-BE" sz="1000" b="1" dirty="0"/>
              <a:t> change – </a:t>
            </a:r>
            <a:r>
              <a:rPr lang="fr-BE" sz="1000" b="1" dirty="0" err="1">
                <a:solidFill>
                  <a:schemeClr val="accent3"/>
                </a:solidFill>
              </a:rPr>
              <a:t>mid-October</a:t>
            </a:r>
            <a:r>
              <a:rPr lang="fr-BE" sz="1000" b="1" dirty="0">
                <a:solidFill>
                  <a:schemeClr val="accent3"/>
                </a:solidFill>
              </a:rPr>
              <a:t> 2017</a:t>
            </a:r>
          </a:p>
          <a:p>
            <a:endParaRPr lang="fr-BE" sz="1200" dirty="0"/>
          </a:p>
          <a:p>
            <a:endParaRPr lang="fr-BE" sz="1200" dirty="0"/>
          </a:p>
          <a:p>
            <a:endParaRPr lang="en-US" sz="12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2400" b="1" dirty="0"/>
              <a:t>Gen2-150g</a:t>
            </a:r>
            <a:r>
              <a:rPr lang="fr-BE" sz="2400" dirty="0"/>
              <a:t> - New </a:t>
            </a:r>
            <a:r>
              <a:rPr lang="fr-BE" sz="2400" dirty="0" err="1"/>
              <a:t>Generation</a:t>
            </a:r>
            <a:r>
              <a:rPr lang="fr-BE" sz="2400" dirty="0"/>
              <a:t> </a:t>
            </a:r>
            <a:r>
              <a:rPr lang="fr-BE" sz="2400" dirty="0" err="1"/>
              <a:t>Integral</a:t>
            </a:r>
            <a:r>
              <a:rPr lang="fr-BE" sz="2400" dirty="0"/>
              <a:t> Display Case Solution </a:t>
            </a:r>
            <a:r>
              <a:rPr lang="fr-BE" sz="2400" dirty="0" err="1"/>
              <a:t>With</a:t>
            </a:r>
            <a:r>
              <a:rPr lang="fr-BE" sz="2400" dirty="0"/>
              <a:t> Multi-Circuit </a:t>
            </a:r>
            <a:r>
              <a:rPr lang="fr-BE" sz="2400" dirty="0" err="1"/>
              <a:t>Fixed</a:t>
            </a:r>
            <a:r>
              <a:rPr lang="fr-BE" sz="2400" dirty="0"/>
              <a:t> Speed &lt;150g</a:t>
            </a:r>
            <a:endParaRPr lang="en-US" sz="2400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21"/>
          </p:nvPr>
        </p:nvSpPr>
        <p:spPr>
          <a:xfrm>
            <a:off x="409574" y="1904999"/>
            <a:ext cx="2424151" cy="2026611"/>
          </a:xfrm>
        </p:spPr>
        <p:txBody>
          <a:bodyPr/>
          <a:lstStyle/>
          <a:p>
            <a:r>
              <a:rPr lang="fr-BE" sz="1200" dirty="0" err="1"/>
              <a:t>Develop</a:t>
            </a:r>
            <a:r>
              <a:rPr lang="fr-BE" sz="1200" dirty="0"/>
              <a:t> </a:t>
            </a:r>
            <a:r>
              <a:rPr lang="fr-BE" sz="1200" dirty="0" err="1"/>
              <a:t>NextGen</a:t>
            </a:r>
            <a:r>
              <a:rPr lang="fr-BE" sz="1200" dirty="0"/>
              <a:t> Solution for R290 Display Case (150gr)</a:t>
            </a:r>
          </a:p>
          <a:p>
            <a:pPr lvl="1"/>
            <a:r>
              <a:rPr lang="fr-BE" sz="1000" b="1" dirty="0" err="1"/>
              <a:t>Going</a:t>
            </a:r>
            <a:r>
              <a:rPr lang="fr-BE" sz="1000" b="1" dirty="0"/>
              <a:t> </a:t>
            </a:r>
            <a:r>
              <a:rPr lang="fr-BE" sz="1000" b="1" dirty="0" err="1"/>
              <a:t>beyond</a:t>
            </a:r>
            <a:r>
              <a:rPr lang="fr-BE" sz="1000" b="1" dirty="0"/>
              <a:t> </a:t>
            </a:r>
            <a:r>
              <a:rPr lang="fr-BE" sz="1000" b="1" dirty="0" err="1"/>
              <a:t>today</a:t>
            </a:r>
            <a:r>
              <a:rPr lang="fr-BE" sz="1000" b="1" dirty="0"/>
              <a:t> design</a:t>
            </a:r>
          </a:p>
          <a:p>
            <a:pPr lvl="2"/>
            <a:r>
              <a:rPr lang="fr-BE" sz="900" dirty="0" err="1"/>
              <a:t>Applied</a:t>
            </a:r>
            <a:r>
              <a:rPr lang="fr-BE" sz="900" dirty="0"/>
              <a:t> </a:t>
            </a:r>
            <a:r>
              <a:rPr lang="fr-BE" sz="900" dirty="0" err="1"/>
              <a:t>cost</a:t>
            </a:r>
            <a:endParaRPr lang="fr-BE" sz="900" dirty="0"/>
          </a:p>
          <a:p>
            <a:pPr lvl="2"/>
            <a:r>
              <a:rPr lang="fr-BE" sz="900" dirty="0" err="1"/>
              <a:t>Efficiency</a:t>
            </a:r>
            <a:endParaRPr lang="fr-BE" sz="900" dirty="0"/>
          </a:p>
          <a:p>
            <a:pPr lvl="1"/>
            <a:r>
              <a:rPr lang="fr-BE" sz="1000" b="1" dirty="0" err="1"/>
              <a:t>Improve</a:t>
            </a:r>
            <a:r>
              <a:rPr lang="fr-BE" sz="1000" b="1" dirty="0"/>
              <a:t> design to </a:t>
            </a:r>
            <a:r>
              <a:rPr lang="fr-BE" sz="1000" b="1" dirty="0" err="1"/>
              <a:t>achieve</a:t>
            </a:r>
            <a:r>
              <a:rPr lang="fr-BE" sz="1000" b="1" dirty="0"/>
              <a:t> 3M1 </a:t>
            </a:r>
            <a:r>
              <a:rPr lang="fr-BE" sz="1000" b="1" dirty="0" err="1"/>
              <a:t>requirements</a:t>
            </a:r>
            <a:endParaRPr lang="fr-BE" sz="1000" b="1" dirty="0"/>
          </a:p>
          <a:p>
            <a:r>
              <a:rPr lang="fr-BE" sz="1200" dirty="0"/>
              <a:t>Use AHT </a:t>
            </a:r>
            <a:r>
              <a:rPr lang="fr-BE" sz="1200" dirty="0" err="1"/>
              <a:t>Vento</a:t>
            </a:r>
            <a:r>
              <a:rPr lang="fr-BE" sz="1200" dirty="0"/>
              <a:t> Green 375 L8 as </a:t>
            </a:r>
            <a:r>
              <a:rPr lang="fr-BE" sz="1200" dirty="0" err="1"/>
              <a:t>baseline</a:t>
            </a:r>
            <a:endParaRPr lang="fr-BE" sz="1200" dirty="0"/>
          </a:p>
          <a:p>
            <a:pPr lvl="1"/>
            <a:endParaRPr lang="en-US" sz="11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2974605" y="1957248"/>
            <a:ext cx="1619302" cy="2057881"/>
            <a:chOff x="2974605" y="1957248"/>
            <a:chExt cx="1619302" cy="2057881"/>
          </a:xfrm>
        </p:grpSpPr>
        <p:grpSp>
          <p:nvGrpSpPr>
            <p:cNvPr id="12" name="Group 11"/>
            <p:cNvGrpSpPr/>
            <p:nvPr/>
          </p:nvGrpSpPr>
          <p:grpSpPr>
            <a:xfrm>
              <a:off x="2974605" y="1957248"/>
              <a:ext cx="1619302" cy="2057881"/>
              <a:chOff x="-1476065" y="1175705"/>
              <a:chExt cx="1619302" cy="2057881"/>
            </a:xfrm>
          </p:grpSpPr>
          <p:grpSp>
            <p:nvGrpSpPr>
              <p:cNvPr id="13" name="Group 12"/>
              <p:cNvGrpSpPr>
                <a:grpSpLocks noChangeAspect="1"/>
              </p:cNvGrpSpPr>
              <p:nvPr/>
            </p:nvGrpSpPr>
            <p:grpSpPr>
              <a:xfrm>
                <a:off x="-1476065" y="1214120"/>
                <a:ext cx="1619302" cy="1935948"/>
                <a:chOff x="3366622" y="1880784"/>
                <a:chExt cx="2239048" cy="2676883"/>
              </a:xfrm>
            </p:grpSpPr>
            <p:cxnSp>
              <p:nvCxnSpPr>
                <p:cNvPr id="23" name="Elbow Connector 4"/>
                <p:cNvCxnSpPr/>
                <p:nvPr/>
              </p:nvCxnSpPr>
              <p:spPr bwMode="auto">
                <a:xfrm rot="5400000">
                  <a:off x="4176475" y="3030388"/>
                  <a:ext cx="403937" cy="25604"/>
                </a:xfrm>
                <a:prstGeom prst="bentConnector3">
                  <a:avLst>
                    <a:gd name="adj1" fmla="val 50000"/>
                  </a:avLst>
                </a:prstGeom>
                <a:solidFill>
                  <a:schemeClr val="accent1"/>
                </a:solidFill>
                <a:ln w="19050" cap="flat" cmpd="sng" algn="ctr">
                  <a:solidFill>
                    <a:schemeClr val="accent1"/>
                  </a:solidFill>
                  <a:prstDash val="solid"/>
                  <a:round/>
                  <a:headEnd type="triangle" w="med" len="med"/>
                  <a:tailEnd type="triangle"/>
                </a:ln>
                <a:effectLst/>
              </p:spPr>
            </p:cxnSp>
            <p:grpSp>
              <p:nvGrpSpPr>
                <p:cNvPr id="24" name="Group 23"/>
                <p:cNvGrpSpPr/>
                <p:nvPr/>
              </p:nvGrpSpPr>
              <p:grpSpPr>
                <a:xfrm>
                  <a:off x="3366622" y="1880784"/>
                  <a:ext cx="2239048" cy="2676883"/>
                  <a:chOff x="1778260" y="1595961"/>
                  <a:chExt cx="3419705" cy="4197856"/>
                </a:xfrm>
              </p:grpSpPr>
              <p:sp>
                <p:nvSpPr>
                  <p:cNvPr id="25" name="Oval 24"/>
                  <p:cNvSpPr/>
                  <p:nvPr/>
                </p:nvSpPr>
                <p:spPr bwMode="auto">
                  <a:xfrm>
                    <a:off x="1975687" y="2609850"/>
                    <a:ext cx="2847975" cy="2847975"/>
                  </a:xfrm>
                  <a:prstGeom prst="ellipse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 w="28575">
                    <a:solidFill>
                      <a:srgbClr val="0070C0"/>
                    </a:solidFill>
                    <a:round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/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 bwMode="auto">
                  <a:xfrm>
                    <a:off x="2773667" y="1595961"/>
                    <a:ext cx="1346203" cy="1346203"/>
                  </a:xfrm>
                  <a:prstGeom prst="ellipse">
                    <a:avLst/>
                  </a:prstGeom>
                  <a:noFill/>
                  <a:ln w="9525">
                    <a:solidFill>
                      <a:srgbClr val="0070C0"/>
                    </a:solidFill>
                    <a:round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/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 bwMode="auto">
                  <a:xfrm>
                    <a:off x="1783067" y="2872424"/>
                    <a:ext cx="694267" cy="69426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70C0"/>
                    </a:solidFill>
                    <a:round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/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 bwMode="auto">
                  <a:xfrm>
                    <a:off x="4308250" y="2867021"/>
                    <a:ext cx="694267" cy="69426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70C0"/>
                    </a:solidFill>
                    <a:round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/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 bwMode="auto">
                  <a:xfrm>
                    <a:off x="2773667" y="3373961"/>
                    <a:ext cx="1346203" cy="1346203"/>
                  </a:xfrm>
                  <a:prstGeom prst="ellipse">
                    <a:avLst/>
                  </a:prstGeom>
                  <a:noFill/>
                  <a:ln w="9525">
                    <a:solidFill>
                      <a:srgbClr val="0070C0"/>
                    </a:solidFill>
                    <a:round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/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 bwMode="auto">
                  <a:xfrm>
                    <a:off x="4301228" y="4724188"/>
                    <a:ext cx="694267" cy="69426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70C0"/>
                    </a:solidFill>
                    <a:round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/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 bwMode="auto">
                  <a:xfrm>
                    <a:off x="1778260" y="4724188"/>
                    <a:ext cx="694267" cy="69426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70C0"/>
                    </a:solidFill>
                    <a:round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/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fr-BE" dirty="0">
                        <a:solidFill>
                          <a:schemeClr val="bg1"/>
                        </a:solidFill>
                      </a:rPr>
                      <a:t>  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 bwMode="auto">
                  <a:xfrm>
                    <a:off x="3099635" y="5099550"/>
                    <a:ext cx="694267" cy="69426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70C0"/>
                    </a:solidFill>
                    <a:round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/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34" name="Picture 2" descr="\\AAC-SRV04\Communication\08_Photos&amp;Illustration\Photos\Controls\12_Miscellaneous\CO2-Controls\ADK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09087" y="2809004"/>
                    <a:ext cx="1088878" cy="72585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35" name="Straight Connector 34"/>
                  <p:cNvCxnSpPr>
                    <a:stCxn id="30" idx="7"/>
                  </p:cNvCxnSpPr>
                  <p:nvPr/>
                </p:nvCxnSpPr>
                <p:spPr bwMode="auto">
                  <a:xfrm flipV="1">
                    <a:off x="3922723" y="3219450"/>
                    <a:ext cx="377064" cy="35165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6" name="Straight Connector 35"/>
                  <p:cNvCxnSpPr>
                    <a:stCxn id="30" idx="5"/>
                    <a:endCxn id="31" idx="1"/>
                  </p:cNvCxnSpPr>
                  <p:nvPr/>
                </p:nvCxnSpPr>
                <p:spPr bwMode="auto">
                  <a:xfrm>
                    <a:off x="3922723" y="4523017"/>
                    <a:ext cx="480178" cy="30284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" name="Straight Connector 36"/>
                  <p:cNvCxnSpPr>
                    <a:stCxn id="30" idx="4"/>
                    <a:endCxn id="33" idx="0"/>
                  </p:cNvCxnSpPr>
                  <p:nvPr/>
                </p:nvCxnSpPr>
                <p:spPr bwMode="auto">
                  <a:xfrm>
                    <a:off x="3446769" y="4720164"/>
                    <a:ext cx="0" cy="37938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Straight Connector 37"/>
                  <p:cNvCxnSpPr>
                    <a:stCxn id="32" idx="7"/>
                    <a:endCxn id="30" idx="3"/>
                  </p:cNvCxnSpPr>
                  <p:nvPr/>
                </p:nvCxnSpPr>
                <p:spPr bwMode="auto">
                  <a:xfrm flipV="1">
                    <a:off x="2370854" y="4523017"/>
                    <a:ext cx="599960" cy="30284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/>
                  <p:cNvCxnSpPr>
                    <a:stCxn id="27" idx="6"/>
                    <a:endCxn id="30" idx="1"/>
                  </p:cNvCxnSpPr>
                  <p:nvPr/>
                </p:nvCxnSpPr>
                <p:spPr bwMode="auto">
                  <a:xfrm>
                    <a:off x="2477334" y="3219558"/>
                    <a:ext cx="493480" cy="35155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" name="Straight Connector 39"/>
                  <p:cNvCxnSpPr>
                    <a:stCxn id="26" idx="4"/>
                    <a:endCxn id="30" idx="0"/>
                  </p:cNvCxnSpPr>
                  <p:nvPr/>
                </p:nvCxnSpPr>
                <p:spPr bwMode="auto">
                  <a:xfrm>
                    <a:off x="3446769" y="2942164"/>
                    <a:ext cx="0" cy="431797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38" t="11412" r="27616" b="14055"/>
              <a:stretch/>
            </p:blipFill>
            <p:spPr>
              <a:xfrm>
                <a:off x="-685816" y="1355910"/>
                <a:ext cx="351145" cy="637913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1221" y="2770668"/>
                <a:ext cx="279361" cy="84144"/>
              </a:xfrm>
              <a:prstGeom prst="rect">
                <a:avLst/>
              </a:prstGeom>
            </p:spPr>
          </p:pic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-1413420" y="2675995"/>
                <a:ext cx="185751" cy="265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Content Placeholder 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454" b="98160" l="5114" r="9431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146" r="5692" b="2979"/>
              <a:stretch>
                <a:fillRect/>
              </a:stretch>
            </p:blipFill>
            <p:spPr bwMode="auto">
              <a:xfrm>
                <a:off x="-1057331" y="2031751"/>
                <a:ext cx="726905" cy="663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38" t="11412" r="27616" b="14055"/>
              <a:stretch/>
            </p:blipFill>
            <p:spPr>
              <a:xfrm>
                <a:off x="-861565" y="1175705"/>
                <a:ext cx="351145" cy="637913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38" t="11412" r="27616" b="14055"/>
              <a:stretch/>
            </p:blipFill>
            <p:spPr>
              <a:xfrm>
                <a:off x="-1061664" y="1375549"/>
                <a:ext cx="351145" cy="637913"/>
              </a:xfrm>
              <a:prstGeom prst="rect">
                <a:avLst/>
              </a:prstGeom>
            </p:spPr>
          </p:pic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44953" y="2861410"/>
                <a:ext cx="545684" cy="372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Oval 20"/>
              <p:cNvSpPr/>
              <p:nvPr/>
            </p:nvSpPr>
            <p:spPr bwMode="auto">
              <a:xfrm>
                <a:off x="-590084" y="2782672"/>
                <a:ext cx="260340" cy="257355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sz="1200" b="1" dirty="0">
                    <a:solidFill>
                      <a:schemeClr val="bg1"/>
                    </a:solidFill>
                  </a:rPr>
                  <a:t>IP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834" y="2591094"/>
              <a:ext cx="241109" cy="29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68277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Case Design </a:t>
            </a:r>
            <a:r>
              <a:rPr lang="fr-BE" dirty="0" err="1"/>
              <a:t>Improvements</a:t>
            </a:r>
            <a:r>
              <a:rPr lang="fr-BE" dirty="0"/>
              <a:t> &amp; </a:t>
            </a:r>
            <a:r>
              <a:rPr lang="fr-BE" dirty="0" err="1"/>
              <a:t>Work</a:t>
            </a:r>
            <a:r>
              <a:rPr lang="fr-BE" dirty="0"/>
              <a:t> Plan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4208837915"/>
              </p:ext>
            </p:extLst>
          </p:nvPr>
        </p:nvGraphicFramePr>
        <p:xfrm>
          <a:off x="339883" y="1196502"/>
          <a:ext cx="8463218" cy="4476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536">
                  <a:extLst>
                    <a:ext uri="{9D8B030D-6E8A-4147-A177-3AD203B41FA5}">
                      <a16:colId xmlns:a16="http://schemas.microsoft.com/office/drawing/2014/main" val="1005520973"/>
                    </a:ext>
                  </a:extLst>
                </a:gridCol>
                <a:gridCol w="880547">
                  <a:extLst>
                    <a:ext uri="{9D8B030D-6E8A-4147-A177-3AD203B41FA5}">
                      <a16:colId xmlns:a16="http://schemas.microsoft.com/office/drawing/2014/main" val="1108231391"/>
                    </a:ext>
                  </a:extLst>
                </a:gridCol>
                <a:gridCol w="1364912">
                  <a:extLst>
                    <a:ext uri="{9D8B030D-6E8A-4147-A177-3AD203B41FA5}">
                      <a16:colId xmlns:a16="http://schemas.microsoft.com/office/drawing/2014/main" val="2548003732"/>
                    </a:ext>
                  </a:extLst>
                </a:gridCol>
                <a:gridCol w="1554347">
                  <a:extLst>
                    <a:ext uri="{9D8B030D-6E8A-4147-A177-3AD203B41FA5}">
                      <a16:colId xmlns:a16="http://schemas.microsoft.com/office/drawing/2014/main" val="1913415727"/>
                    </a:ext>
                  </a:extLst>
                </a:gridCol>
                <a:gridCol w="810608">
                  <a:extLst>
                    <a:ext uri="{9D8B030D-6E8A-4147-A177-3AD203B41FA5}">
                      <a16:colId xmlns:a16="http://schemas.microsoft.com/office/drawing/2014/main" val="3715377633"/>
                    </a:ext>
                  </a:extLst>
                </a:gridCol>
                <a:gridCol w="974368">
                  <a:extLst>
                    <a:ext uri="{9D8B030D-6E8A-4147-A177-3AD203B41FA5}">
                      <a16:colId xmlns:a16="http://schemas.microsoft.com/office/drawing/2014/main" val="1157843789"/>
                    </a:ext>
                  </a:extLst>
                </a:gridCol>
                <a:gridCol w="877550">
                  <a:extLst>
                    <a:ext uri="{9D8B030D-6E8A-4147-A177-3AD203B41FA5}">
                      <a16:colId xmlns:a16="http://schemas.microsoft.com/office/drawing/2014/main" val="3617164004"/>
                    </a:ext>
                  </a:extLst>
                </a:gridCol>
                <a:gridCol w="801350">
                  <a:extLst>
                    <a:ext uri="{9D8B030D-6E8A-4147-A177-3AD203B41FA5}">
                      <a16:colId xmlns:a16="http://schemas.microsoft.com/office/drawing/2014/main" val="1382993744"/>
                    </a:ext>
                  </a:extLst>
                </a:gridCol>
              </a:tblGrid>
              <a:tr h="347488">
                <a:tc>
                  <a:txBody>
                    <a:bodyPr/>
                    <a:lstStyle/>
                    <a:p>
                      <a:pPr algn="ctr"/>
                      <a:r>
                        <a:rPr lang="fr-BE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-5/45/10K/0K</a:t>
                      </a:r>
                      <a:endParaRPr 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Baseline</a:t>
                      </a:r>
                      <a:endParaRPr 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Improved</a:t>
                      </a:r>
                      <a:endParaRPr 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endParaRPr lang="fr-BE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fr-BE" sz="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Efficiency</a:t>
                      </a:r>
                      <a:endParaRPr 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r>
                        <a:rPr lang="fr-BE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Class</a:t>
                      </a:r>
                      <a:endParaRPr 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fr-BE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</a:p>
                    <a:p>
                      <a:pPr algn="ctr"/>
                      <a:r>
                        <a:rPr lang="fr-BE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(July)</a:t>
                      </a:r>
                      <a:endParaRPr 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fr-BE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</a:p>
                    <a:p>
                      <a:pPr algn="ctr"/>
                      <a:r>
                        <a:rPr lang="fr-BE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(August)</a:t>
                      </a:r>
                      <a:endParaRPr 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919764"/>
                  </a:ext>
                </a:extLst>
              </a:tr>
              <a:tr h="292721">
                <a:tc rowSpan="4">
                  <a:txBody>
                    <a:bodyPr/>
                    <a:lstStyle/>
                    <a:p>
                      <a:pPr algn="ctr"/>
                      <a:r>
                        <a:rPr lang="fr-BE" sz="800" b="1" dirty="0" err="1"/>
                        <a:t>Compressor</a:t>
                      </a:r>
                      <a:endParaRPr lang="en-US" sz="800" b="1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dirty="0" err="1">
                          <a:solidFill>
                            <a:schemeClr val="tx1"/>
                          </a:solidFill>
                        </a:rPr>
                        <a:t>Motor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ZB09KAU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ZB09KAU*  </a:t>
                      </a:r>
                      <a:r>
                        <a:rPr lang="fr-BE" sz="700" dirty="0" err="1">
                          <a:solidFill>
                            <a:schemeClr val="tx1"/>
                          </a:solidFill>
                        </a:rPr>
                        <a:t>Hybrid</a:t>
                      </a: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BE" sz="700" dirty="0" err="1">
                          <a:solidFill>
                            <a:schemeClr val="tx1"/>
                          </a:solidFill>
                        </a:rPr>
                        <a:t>Motor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+++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solidFill>
                          <a:schemeClr val="accent2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b="1" dirty="0">
                          <a:solidFill>
                            <a:schemeClr val="accent2"/>
                          </a:solidFill>
                        </a:rPr>
                        <a:t>V</a:t>
                      </a:r>
                      <a:endParaRPr lang="en-US" sz="700" b="1" dirty="0">
                        <a:solidFill>
                          <a:schemeClr val="accent2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754726"/>
                  </a:ext>
                </a:extLst>
              </a:tr>
              <a:tr h="279828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New </a:t>
                      </a:r>
                      <a:r>
                        <a:rPr lang="fr-BE" sz="700" dirty="0" err="1">
                          <a:solidFill>
                            <a:schemeClr val="tx1"/>
                          </a:solidFill>
                        </a:rPr>
                        <a:t>displacement</a:t>
                      </a:r>
                      <a:endParaRPr lang="fr-BE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(+/-</a:t>
                      </a:r>
                      <a:r>
                        <a:rPr lang="fr-BE" sz="7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20% w/ </a:t>
                      </a:r>
                      <a:r>
                        <a:rPr lang="fr-BE" sz="7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inverter</a:t>
                      </a:r>
                      <a:r>
                        <a:rPr lang="fr-BE" sz="7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en-US" sz="70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0 (?)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b="1" dirty="0">
                          <a:solidFill>
                            <a:schemeClr val="accent2"/>
                          </a:solidFill>
                        </a:rPr>
                        <a:t>V</a:t>
                      </a:r>
                      <a:endParaRPr lang="en-US" sz="700" b="1" dirty="0">
                        <a:solidFill>
                          <a:schemeClr val="accent2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911326"/>
                  </a:ext>
                </a:extLst>
              </a:tr>
              <a:tr h="202701">
                <a:tc v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dirty="0" err="1">
                          <a:solidFill>
                            <a:schemeClr val="tx1"/>
                          </a:solidFill>
                        </a:rPr>
                        <a:t>Oil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dirty="0" err="1">
                          <a:solidFill>
                            <a:schemeClr val="tx1"/>
                          </a:solidFill>
                        </a:rPr>
                        <a:t>HatCol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3MAF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++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291263"/>
                  </a:ext>
                </a:extLst>
              </a:tr>
              <a:tr h="202701">
                <a:tc v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Free Volume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Standard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-50%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++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>
                          <a:solidFill>
                            <a:schemeClr val="tx1"/>
                          </a:solidFill>
                        </a:rPr>
                        <a:t>++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dirty="0" err="1">
                          <a:solidFill>
                            <a:schemeClr val="tx1"/>
                          </a:solidFill>
                        </a:rPr>
                        <a:t>Feasibility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802728"/>
                  </a:ext>
                </a:extLst>
              </a:tr>
              <a:tr h="3185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800" b="1" dirty="0"/>
                        <a:t>Fans</a:t>
                      </a:r>
                      <a:endParaRPr lang="en-US" sz="800" b="1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  <a:r>
                        <a:rPr lang="fr-BE" sz="7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Speed</a:t>
                      </a:r>
                      <a:endParaRPr lang="en-US" sz="70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/>
                        <a:t>EC Fans</a:t>
                      </a:r>
                      <a:endParaRPr lang="en-US" sz="70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++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+ (?)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BE" sz="7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  <a:p>
                      <a:pPr marL="0" algn="ctr" defTabSz="914400" rtl="0" eaLnBrk="1" latinLnBrk="0" hangingPunct="1"/>
                      <a:r>
                        <a:rPr lang="fr-BE" sz="7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(Trial &amp; </a:t>
                      </a:r>
                      <a:r>
                        <a:rPr lang="fr-BE" sz="700" b="1" kern="1200" dirty="0" err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r>
                        <a:rPr lang="fr-BE" sz="7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7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363416"/>
                  </a:ext>
                </a:extLst>
              </a:tr>
              <a:tr h="2895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800" b="1" dirty="0" err="1"/>
                        <a:t>Filter</a:t>
                      </a:r>
                      <a:r>
                        <a:rPr lang="fr-BE" sz="800" b="1" dirty="0"/>
                        <a:t> </a:t>
                      </a:r>
                      <a:r>
                        <a:rPr lang="fr-BE" sz="800" b="1" dirty="0" err="1"/>
                        <a:t>Drier</a:t>
                      </a:r>
                      <a:endParaRPr lang="en-US" sz="800" b="1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 err="1"/>
                        <a:t>Danfoss</a:t>
                      </a:r>
                      <a:endParaRPr lang="fr-BE" sz="700" kern="1200" dirty="0"/>
                    </a:p>
                    <a:p>
                      <a:pPr algn="ctr"/>
                      <a:r>
                        <a:rPr lang="en-US" sz="5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DML 1.52X2/2S</a:t>
                      </a: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Parker</a:t>
                      </a:r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0 (?)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0 (?)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389792"/>
                  </a:ext>
                </a:extLst>
              </a:tr>
              <a:tr h="3185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800" b="1" dirty="0"/>
                        <a:t>Condenser</a:t>
                      </a:r>
                      <a:r>
                        <a:rPr lang="fr-BE" sz="800" b="1" baseline="0" dirty="0"/>
                        <a:t> - PHX</a:t>
                      </a:r>
                      <a:endParaRPr lang="en-US" sz="800" b="1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 err="1">
                          <a:solidFill>
                            <a:schemeClr val="tx1"/>
                          </a:solidFill>
                        </a:rPr>
                        <a:t>Danfoss</a:t>
                      </a:r>
                      <a:endParaRPr lang="fr-BE" sz="700" kern="12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D22-20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SWEP (20)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fr-BE" sz="700" kern="1200" baseline="0" dirty="0">
                          <a:solidFill>
                            <a:schemeClr val="tx1"/>
                          </a:solidFill>
                        </a:rPr>
                        <a:t> (?)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+ (?)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endParaRPr lang="en-US" sz="7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641521"/>
                  </a:ext>
                </a:extLst>
              </a:tr>
              <a:tr h="29272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800" b="1" dirty="0" err="1"/>
                        <a:t>Evaporator</a:t>
                      </a:r>
                      <a:r>
                        <a:rPr lang="fr-BE" sz="800" b="1" dirty="0"/>
                        <a:t> </a:t>
                      </a:r>
                      <a:r>
                        <a:rPr lang="fr-BE" sz="800" b="1" dirty="0" err="1"/>
                        <a:t>Coil</a:t>
                      </a:r>
                      <a:endParaRPr lang="en-US" sz="800" b="1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Configuration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Original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Parker </a:t>
                      </a:r>
                      <a:r>
                        <a:rPr lang="fr-BE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Distributor</a:t>
                      </a:r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1-to-3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fr-BE" sz="700" kern="1200" baseline="0" dirty="0">
                          <a:solidFill>
                            <a:schemeClr val="tx1"/>
                          </a:solidFill>
                        </a:rPr>
                        <a:t> (?)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0 (?)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015299"/>
                  </a:ext>
                </a:extLst>
              </a:tr>
              <a:tr h="27982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Original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Design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(?)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(?)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Design w/ </a:t>
                      </a:r>
                    </a:p>
                    <a:p>
                      <a:pPr algn="ctr"/>
                      <a:r>
                        <a:rPr lang="fr-BE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manufacturers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9547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Improved</a:t>
                      </a:r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counteflow</a:t>
                      </a:r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effect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468378"/>
                  </a:ext>
                </a:extLst>
              </a:tr>
              <a:tr h="27982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800" b="1" dirty="0"/>
                        <a:t>Expansion Valve</a:t>
                      </a:r>
                      <a:endParaRPr lang="en-US" sz="800" b="1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Honeywell TLK-E1016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TIH or TX3</a:t>
                      </a:r>
                    </a:p>
                    <a:p>
                      <a:pPr algn="ctr"/>
                      <a:r>
                        <a:rPr lang="fr-BE" sz="7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(variable w/</a:t>
                      </a:r>
                      <a:r>
                        <a:rPr lang="fr-BE" sz="700" i="1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BE" sz="7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EXM)</a:t>
                      </a:r>
                      <a:endParaRPr lang="en-US" sz="700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kern="120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EXM-BOE</a:t>
                      </a:r>
                      <a:endParaRPr lang="en-US" sz="7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903091"/>
                  </a:ext>
                </a:extLst>
              </a:tr>
              <a:tr h="2146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Evaporator</a:t>
                      </a:r>
                      <a:r>
                        <a:rPr lang="fr-BE" sz="7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7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Inlet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Condenser </a:t>
                      </a:r>
                      <a:r>
                        <a:rPr lang="fr-BE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Outlet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??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191371"/>
                  </a:ext>
                </a:extLst>
              </a:tr>
              <a:tr h="347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800" b="1" dirty="0"/>
                        <a:t>Air Flow</a:t>
                      </a:r>
                      <a:r>
                        <a:rPr lang="fr-BE" sz="800" b="1" baseline="0" dirty="0"/>
                        <a:t> </a:t>
                      </a:r>
                      <a:r>
                        <a:rPr lang="fr-BE" sz="800" b="1" baseline="0" dirty="0" err="1"/>
                        <a:t>Distributors</a:t>
                      </a:r>
                      <a:endParaRPr lang="en-US" sz="800" b="1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Today</a:t>
                      </a:r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Air Curtain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Improved</a:t>
                      </a:r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(Trial</a:t>
                      </a:r>
                      <a:r>
                        <a:rPr lang="fr-BE" sz="7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fr-BE" sz="7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r>
                        <a:rPr lang="fr-BE" sz="7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(?)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(?)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7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  <a:p>
                      <a:pPr algn="ctr"/>
                      <a:r>
                        <a:rPr lang="fr-BE" sz="7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(Trial &amp; </a:t>
                      </a:r>
                      <a:r>
                        <a:rPr lang="fr-BE" sz="700" b="1" kern="1200" dirty="0" err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r>
                        <a:rPr lang="fr-BE" sz="7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7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702836"/>
                  </a:ext>
                </a:extLst>
              </a:tr>
              <a:tr h="217180">
                <a:tc>
                  <a:txBody>
                    <a:bodyPr/>
                    <a:lstStyle/>
                    <a:p>
                      <a:pPr algn="ctr"/>
                      <a:r>
                        <a:rPr lang="fr-BE" sz="800" b="1" dirty="0" err="1"/>
                        <a:t>Defrost</a:t>
                      </a:r>
                      <a:r>
                        <a:rPr lang="fr-BE" sz="800" b="1" dirty="0"/>
                        <a:t> Control</a:t>
                      </a:r>
                      <a:endParaRPr lang="en-US" sz="800" b="1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BE" sz="700" dirty="0" err="1"/>
                        <a:t>Demand</a:t>
                      </a:r>
                      <a:r>
                        <a:rPr lang="fr-BE" sz="700" dirty="0"/>
                        <a:t> </a:t>
                      </a:r>
                      <a:r>
                        <a:rPr lang="fr-BE" sz="700" dirty="0" err="1"/>
                        <a:t>Defrost</a:t>
                      </a:r>
                      <a:r>
                        <a:rPr lang="fr-BE" sz="700" dirty="0"/>
                        <a:t> Control</a:t>
                      </a:r>
                      <a:endParaRPr lang="en-US" sz="700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kern="1200" dirty="0"/>
                        <a:t>+</a:t>
                      </a:r>
                      <a:endParaRPr lang="en-US" sz="70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kern="1200" dirty="0"/>
                        <a:t>0</a:t>
                      </a:r>
                      <a:endParaRPr lang="en-US" sz="70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6431"/>
                  </a:ext>
                </a:extLst>
              </a:tr>
              <a:tr h="279828">
                <a:tc>
                  <a:txBody>
                    <a:bodyPr/>
                    <a:lstStyle/>
                    <a:p>
                      <a:pPr algn="ctr"/>
                      <a:r>
                        <a:rPr lang="fr-BE" sz="800" b="1" dirty="0"/>
                        <a:t>Room Upgrade</a:t>
                      </a:r>
                      <a:endParaRPr lang="en-US" sz="800" b="1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BE" sz="700" dirty="0"/>
                        <a:t>Air flow &amp; Water Flow management</a:t>
                      </a:r>
                      <a:endParaRPr lang="en-US" sz="700" dirty="0"/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Evaluate</a:t>
                      </a:r>
                      <a:r>
                        <a:rPr lang="fr-BE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BE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Quote</a:t>
                      </a: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256" marR="9825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2499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12713" y="5989320"/>
            <a:ext cx="8934450" cy="868680"/>
          </a:xfrm>
          <a:solidFill>
            <a:srgbClr val="FFFF99"/>
          </a:solidFill>
        </p:spPr>
        <p:txBody>
          <a:bodyPr/>
          <a:lstStyle/>
          <a:p>
            <a:r>
              <a:rPr lang="fr-BE" dirty="0"/>
              <a:t>Focus on </a:t>
            </a:r>
            <a:r>
              <a:rPr lang="fr-BE" dirty="0" err="1"/>
              <a:t>achievable</a:t>
            </a:r>
            <a:r>
              <a:rPr lang="fr-BE" dirty="0"/>
              <a:t> </a:t>
            </a:r>
            <a:r>
              <a:rPr lang="fr-BE" dirty="0" err="1"/>
              <a:t>inner</a:t>
            </a:r>
            <a:r>
              <a:rPr lang="fr-BE" dirty="0"/>
              <a:t> volume </a:t>
            </a:r>
            <a:r>
              <a:rPr lang="fr-BE" dirty="0" err="1"/>
              <a:t>reduction</a:t>
            </a:r>
            <a:r>
              <a:rPr lang="fr-BE" dirty="0"/>
              <a:t>, air distribution &amp; </a:t>
            </a:r>
            <a:r>
              <a:rPr lang="fr-BE" dirty="0" err="1"/>
              <a:t>efficiency</a:t>
            </a:r>
            <a:r>
              <a:rPr lang="fr-BE" dirty="0"/>
              <a:t> </a:t>
            </a:r>
            <a:r>
              <a:rPr lang="fr-BE" dirty="0" err="1"/>
              <a:t>improvements</a:t>
            </a:r>
            <a:r>
              <a:rPr lang="fr-BE" dirty="0"/>
              <a:t>. Impact on </a:t>
            </a:r>
            <a:r>
              <a:rPr lang="fr-BE" dirty="0" err="1"/>
              <a:t>temperature</a:t>
            </a:r>
            <a:r>
              <a:rPr lang="fr-BE" dirty="0"/>
              <a:t> class </a:t>
            </a:r>
            <a:r>
              <a:rPr lang="fr-BE" dirty="0" err="1"/>
              <a:t>is</a:t>
            </a:r>
            <a:r>
              <a:rPr lang="fr-BE" dirty="0"/>
              <a:t> hard to </a:t>
            </a:r>
            <a:r>
              <a:rPr lang="fr-BE" dirty="0" err="1"/>
              <a:t>predict</a:t>
            </a:r>
            <a:r>
              <a:rPr lang="fr-BE" dirty="0"/>
              <a:t>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evaluated</a:t>
            </a:r>
            <a:r>
              <a:rPr lang="fr-BE" dirty="0"/>
              <a:t> </a:t>
            </a:r>
            <a:r>
              <a:rPr lang="fr-BE" dirty="0" err="1"/>
              <a:t>during</a:t>
            </a:r>
            <a:r>
              <a:rPr lang="fr-BE" dirty="0"/>
              <a:t>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920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ZB*KAU - Compressor Design Improvements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177487" y="1718763"/>
            <a:ext cx="5443066" cy="4538764"/>
            <a:chOff x="75144" y="4295311"/>
            <a:chExt cx="3229384" cy="2362588"/>
          </a:xfrm>
        </p:grpSpPr>
        <p:grpSp>
          <p:nvGrpSpPr>
            <p:cNvPr id="18" name="Group 17"/>
            <p:cNvGrpSpPr/>
            <p:nvPr/>
          </p:nvGrpSpPr>
          <p:grpSpPr>
            <a:xfrm>
              <a:off x="75144" y="4295311"/>
              <a:ext cx="3229384" cy="2362588"/>
              <a:chOff x="907312" y="1601423"/>
              <a:chExt cx="5671867" cy="434852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71" b="99137" l="2850" r="95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07312" y="1752601"/>
                <a:ext cx="2331188" cy="4197346"/>
              </a:xfrm>
              <a:prstGeom prst="rect">
                <a:avLst/>
              </a:prstGeom>
            </p:spPr>
          </p:pic>
          <p:cxnSp>
            <p:nvCxnSpPr>
              <p:cNvPr id="23" name="Straight Arrow Connector 22"/>
              <p:cNvCxnSpPr/>
              <p:nvPr/>
            </p:nvCxnSpPr>
            <p:spPr bwMode="auto">
              <a:xfrm flipV="1">
                <a:off x="2705100" y="1704144"/>
                <a:ext cx="1066800" cy="544583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5"/>
                </a:solidFill>
                <a:prstDash val="solid"/>
                <a:headEnd type="none" w="med" len="me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3832743" y="1601423"/>
                <a:ext cx="2136756" cy="47180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1000"/>
                </a:schemeClr>
              </a:solidFill>
              <a:ln>
                <a:solidFill>
                  <a:srgbClr val="0F245F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High Side ~ 14gr R290 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Free Volume 0.34L</a:t>
                </a: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2774457" y="3196762"/>
                <a:ext cx="1066800" cy="5647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26" name="TextBox 25"/>
              <p:cNvSpPr txBox="1"/>
              <p:nvPr/>
            </p:nvSpPr>
            <p:spPr>
              <a:xfrm>
                <a:off x="3853959" y="3106069"/>
                <a:ext cx="2149456" cy="471803"/>
              </a:xfrm>
              <a:prstGeom prst="rect">
                <a:avLst/>
              </a:prstGeom>
              <a:solidFill>
                <a:schemeClr val="bg1">
                  <a:lumMod val="75000"/>
                  <a:alpha val="36000"/>
                </a:schemeClr>
              </a:solidFill>
              <a:ln>
                <a:solidFill>
                  <a:srgbClr val="0F245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Low Side ~ 12gr R290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Free Volume 1.62L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807342" y="4513091"/>
                <a:ext cx="2162157" cy="50128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59000"/>
                </a:schemeClr>
              </a:solidFill>
              <a:ln>
                <a:solidFill>
                  <a:srgbClr val="0F245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Refrigerant diluted in the oil ~ 37gr for 0.74L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807342" y="2109540"/>
                <a:ext cx="2771837" cy="796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</a:rPr>
                  <a:t>Decreasing free vol. 95% (direct discharge) could gain about </a:t>
                </a:r>
                <a:r>
                  <a:rPr lang="en-US" sz="1200" b="1" u="sng" kern="0" dirty="0">
                    <a:solidFill>
                      <a:schemeClr val="accent5"/>
                    </a:solidFill>
                  </a:rPr>
                  <a:t>13</a:t>
                </a:r>
                <a:r>
                  <a:rPr kumimoji="0" lang="en-US" sz="1200" b="1" i="0" u="sng" strike="noStrike" kern="0" cap="none" spc="0" normalizeH="0" baseline="0" noProof="0" dirty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</a:rPr>
                  <a:t>gr.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BE" sz="1200" b="1" u="sng" kern="0" dirty="0">
                    <a:solidFill>
                      <a:schemeClr val="accent5"/>
                    </a:solidFill>
                  </a:rPr>
                  <a:t>/!\ Pulsations in </a:t>
                </a:r>
                <a:r>
                  <a:rPr lang="fr-BE" sz="1200" b="1" u="sng" kern="0" dirty="0" err="1">
                    <a:solidFill>
                      <a:schemeClr val="accent5"/>
                    </a:solidFill>
                  </a:rPr>
                  <a:t>discharge</a:t>
                </a:r>
                <a:r>
                  <a:rPr lang="fr-BE" sz="1200" b="1" u="sng" kern="0" dirty="0">
                    <a:solidFill>
                      <a:schemeClr val="accent5"/>
                    </a:solidFill>
                  </a:rPr>
                  <a:t> line</a:t>
                </a:r>
                <a:endParaRPr kumimoji="0" lang="en-US" sz="1200" b="1" i="0" u="sng" strike="noStrike" kern="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sng" strike="noStrike" kern="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841257" y="3603676"/>
                <a:ext cx="2091358" cy="442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</a:rPr>
                  <a:t>Decreasing free vol. 50%  could gain about </a:t>
                </a:r>
                <a:r>
                  <a:rPr kumimoji="0" lang="en-US" sz="1200" b="1" i="0" u="sng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</a:rPr>
                  <a:t>6gr</a:t>
                </a: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 bwMode="auto">
              <a:xfrm flipV="1">
                <a:off x="2554529" y="4888877"/>
                <a:ext cx="1219199" cy="723901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headEnd type="none" w="med" len="me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19" name="Freeform: Shape 18"/>
            <p:cNvSpPr/>
            <p:nvPr/>
          </p:nvSpPr>
          <p:spPr bwMode="auto">
            <a:xfrm>
              <a:off x="354806" y="4421653"/>
              <a:ext cx="783432" cy="290841"/>
            </a:xfrm>
            <a:custGeom>
              <a:avLst/>
              <a:gdLst>
                <a:gd name="connsiteX0" fmla="*/ 0 w 795338"/>
                <a:gd name="connsiteY0" fmla="*/ 169397 h 290841"/>
                <a:gd name="connsiteX1" fmla="*/ 21432 w 795338"/>
                <a:gd name="connsiteY1" fmla="*/ 119391 h 290841"/>
                <a:gd name="connsiteX2" fmla="*/ 47625 w 795338"/>
                <a:gd name="connsiteY2" fmla="*/ 117010 h 290841"/>
                <a:gd name="connsiteX3" fmla="*/ 71438 w 795338"/>
                <a:gd name="connsiteY3" fmla="*/ 112247 h 290841"/>
                <a:gd name="connsiteX4" fmla="*/ 88107 w 795338"/>
                <a:gd name="connsiteY4" fmla="*/ 100341 h 290841"/>
                <a:gd name="connsiteX5" fmla="*/ 102394 w 795338"/>
                <a:gd name="connsiteY5" fmla="*/ 93197 h 290841"/>
                <a:gd name="connsiteX6" fmla="*/ 116682 w 795338"/>
                <a:gd name="connsiteY6" fmla="*/ 86053 h 290841"/>
                <a:gd name="connsiteX7" fmla="*/ 123825 w 795338"/>
                <a:gd name="connsiteY7" fmla="*/ 78910 h 290841"/>
                <a:gd name="connsiteX8" fmla="*/ 130969 w 795338"/>
                <a:gd name="connsiteY8" fmla="*/ 76528 h 290841"/>
                <a:gd name="connsiteX9" fmla="*/ 140494 w 795338"/>
                <a:gd name="connsiteY9" fmla="*/ 71766 h 290841"/>
                <a:gd name="connsiteX10" fmla="*/ 147638 w 795338"/>
                <a:gd name="connsiteY10" fmla="*/ 69385 h 290841"/>
                <a:gd name="connsiteX11" fmla="*/ 164307 w 795338"/>
                <a:gd name="connsiteY11" fmla="*/ 62241 h 290841"/>
                <a:gd name="connsiteX12" fmla="*/ 178594 w 795338"/>
                <a:gd name="connsiteY12" fmla="*/ 52716 h 290841"/>
                <a:gd name="connsiteX13" fmla="*/ 185738 w 795338"/>
                <a:gd name="connsiteY13" fmla="*/ 47953 h 290841"/>
                <a:gd name="connsiteX14" fmla="*/ 195263 w 795338"/>
                <a:gd name="connsiteY14" fmla="*/ 40810 h 290841"/>
                <a:gd name="connsiteX15" fmla="*/ 204788 w 795338"/>
                <a:gd name="connsiteY15" fmla="*/ 36047 h 290841"/>
                <a:gd name="connsiteX16" fmla="*/ 211932 w 795338"/>
                <a:gd name="connsiteY16" fmla="*/ 31285 h 290841"/>
                <a:gd name="connsiteX17" fmla="*/ 226219 w 795338"/>
                <a:gd name="connsiteY17" fmla="*/ 26522 h 290841"/>
                <a:gd name="connsiteX18" fmla="*/ 261938 w 795338"/>
                <a:gd name="connsiteY18" fmla="*/ 19378 h 290841"/>
                <a:gd name="connsiteX19" fmla="*/ 276225 w 795338"/>
                <a:gd name="connsiteY19" fmla="*/ 16997 h 290841"/>
                <a:gd name="connsiteX20" fmla="*/ 285750 w 795338"/>
                <a:gd name="connsiteY20" fmla="*/ 14616 h 290841"/>
                <a:gd name="connsiteX21" fmla="*/ 302419 w 795338"/>
                <a:gd name="connsiteY21" fmla="*/ 12235 h 290841"/>
                <a:gd name="connsiteX22" fmla="*/ 526257 w 795338"/>
                <a:gd name="connsiteY22" fmla="*/ 12235 h 290841"/>
                <a:gd name="connsiteX23" fmla="*/ 538163 w 795338"/>
                <a:gd name="connsiteY23" fmla="*/ 14616 h 290841"/>
                <a:gd name="connsiteX24" fmla="*/ 569119 w 795338"/>
                <a:gd name="connsiteY24" fmla="*/ 16997 h 290841"/>
                <a:gd name="connsiteX25" fmla="*/ 578644 w 795338"/>
                <a:gd name="connsiteY25" fmla="*/ 19378 h 290841"/>
                <a:gd name="connsiteX26" fmla="*/ 600075 w 795338"/>
                <a:gd name="connsiteY26" fmla="*/ 21760 h 290841"/>
                <a:gd name="connsiteX27" fmla="*/ 614363 w 795338"/>
                <a:gd name="connsiteY27" fmla="*/ 26522 h 290841"/>
                <a:gd name="connsiteX28" fmla="*/ 635794 w 795338"/>
                <a:gd name="connsiteY28" fmla="*/ 33666 h 290841"/>
                <a:gd name="connsiteX29" fmla="*/ 642938 w 795338"/>
                <a:gd name="connsiteY29" fmla="*/ 36047 h 290841"/>
                <a:gd name="connsiteX30" fmla="*/ 661988 w 795338"/>
                <a:gd name="connsiteY30" fmla="*/ 40810 h 290841"/>
                <a:gd name="connsiteX31" fmla="*/ 681038 w 795338"/>
                <a:gd name="connsiteY31" fmla="*/ 45572 h 290841"/>
                <a:gd name="connsiteX32" fmla="*/ 688182 w 795338"/>
                <a:gd name="connsiteY32" fmla="*/ 50335 h 290841"/>
                <a:gd name="connsiteX33" fmla="*/ 695325 w 795338"/>
                <a:gd name="connsiteY33" fmla="*/ 52716 h 290841"/>
                <a:gd name="connsiteX34" fmla="*/ 711994 w 795338"/>
                <a:gd name="connsiteY34" fmla="*/ 62241 h 290841"/>
                <a:gd name="connsiteX35" fmla="*/ 726282 w 795338"/>
                <a:gd name="connsiteY35" fmla="*/ 74147 h 290841"/>
                <a:gd name="connsiteX36" fmla="*/ 733425 w 795338"/>
                <a:gd name="connsiteY36" fmla="*/ 76528 h 290841"/>
                <a:gd name="connsiteX37" fmla="*/ 750094 w 795338"/>
                <a:gd name="connsiteY37" fmla="*/ 88435 h 290841"/>
                <a:gd name="connsiteX38" fmla="*/ 764382 w 795338"/>
                <a:gd name="connsiteY38" fmla="*/ 97960 h 290841"/>
                <a:gd name="connsiteX39" fmla="*/ 771525 w 795338"/>
                <a:gd name="connsiteY39" fmla="*/ 105103 h 290841"/>
                <a:gd name="connsiteX40" fmla="*/ 785813 w 795338"/>
                <a:gd name="connsiteY40" fmla="*/ 117010 h 290841"/>
                <a:gd name="connsiteX41" fmla="*/ 795338 w 795338"/>
                <a:gd name="connsiteY41" fmla="*/ 131297 h 290841"/>
                <a:gd name="connsiteX42" fmla="*/ 795338 w 795338"/>
                <a:gd name="connsiteY42" fmla="*/ 205116 h 290841"/>
                <a:gd name="connsiteX43" fmla="*/ 788194 w 795338"/>
                <a:gd name="connsiteY43" fmla="*/ 290841 h 290841"/>
                <a:gd name="connsiteX44" fmla="*/ 642938 w 795338"/>
                <a:gd name="connsiteY44" fmla="*/ 159872 h 290841"/>
                <a:gd name="connsiteX45" fmla="*/ 616744 w 795338"/>
                <a:gd name="connsiteY45" fmla="*/ 167016 h 290841"/>
                <a:gd name="connsiteX46" fmla="*/ 604838 w 795338"/>
                <a:gd name="connsiteY46" fmla="*/ 152728 h 290841"/>
                <a:gd name="connsiteX47" fmla="*/ 585788 w 795338"/>
                <a:gd name="connsiteY47" fmla="*/ 140822 h 290841"/>
                <a:gd name="connsiteX48" fmla="*/ 578644 w 795338"/>
                <a:gd name="connsiteY48" fmla="*/ 138441 h 290841"/>
                <a:gd name="connsiteX49" fmla="*/ 519113 w 795338"/>
                <a:gd name="connsiteY49" fmla="*/ 140822 h 290841"/>
                <a:gd name="connsiteX50" fmla="*/ 511969 w 795338"/>
                <a:gd name="connsiteY50" fmla="*/ 145585 h 290841"/>
                <a:gd name="connsiteX51" fmla="*/ 500063 w 795338"/>
                <a:gd name="connsiteY51" fmla="*/ 162253 h 290841"/>
                <a:gd name="connsiteX52" fmla="*/ 500063 w 795338"/>
                <a:gd name="connsiteY52" fmla="*/ 174160 h 290841"/>
                <a:gd name="connsiteX53" fmla="*/ 273844 w 795338"/>
                <a:gd name="connsiteY53" fmla="*/ 171778 h 290841"/>
                <a:gd name="connsiteX54" fmla="*/ 273844 w 795338"/>
                <a:gd name="connsiteY54" fmla="*/ 171778 h 290841"/>
                <a:gd name="connsiteX55" fmla="*/ 242888 w 795338"/>
                <a:gd name="connsiteY55" fmla="*/ 147966 h 290841"/>
                <a:gd name="connsiteX56" fmla="*/ 228600 w 795338"/>
                <a:gd name="connsiteY56" fmla="*/ 143203 h 290841"/>
                <a:gd name="connsiteX57" fmla="*/ 221457 w 795338"/>
                <a:gd name="connsiteY57" fmla="*/ 140822 h 290841"/>
                <a:gd name="connsiteX58" fmla="*/ 185738 w 795338"/>
                <a:gd name="connsiteY58" fmla="*/ 145585 h 290841"/>
                <a:gd name="connsiteX59" fmla="*/ 178594 w 795338"/>
                <a:gd name="connsiteY59" fmla="*/ 150347 h 290841"/>
                <a:gd name="connsiteX60" fmla="*/ 173832 w 795338"/>
                <a:gd name="connsiteY60" fmla="*/ 157491 h 290841"/>
                <a:gd name="connsiteX61" fmla="*/ 166688 w 795338"/>
                <a:gd name="connsiteY61" fmla="*/ 159872 h 290841"/>
                <a:gd name="connsiteX62" fmla="*/ 164307 w 795338"/>
                <a:gd name="connsiteY62" fmla="*/ 167016 h 290841"/>
                <a:gd name="connsiteX63" fmla="*/ 161925 w 795338"/>
                <a:gd name="connsiteY63" fmla="*/ 169397 h 290841"/>
                <a:gd name="connsiteX64" fmla="*/ 0 w 795338"/>
                <a:gd name="connsiteY64" fmla="*/ 169397 h 29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795338" h="290841">
                  <a:moveTo>
                    <a:pt x="0" y="169397"/>
                  </a:moveTo>
                  <a:lnTo>
                    <a:pt x="21432" y="119391"/>
                  </a:lnTo>
                  <a:cubicBezTo>
                    <a:pt x="30163" y="118597"/>
                    <a:pt x="38912" y="117978"/>
                    <a:pt x="47625" y="117010"/>
                  </a:cubicBezTo>
                  <a:cubicBezTo>
                    <a:pt x="53264" y="116383"/>
                    <a:pt x="65013" y="115459"/>
                    <a:pt x="71438" y="112247"/>
                  </a:cubicBezTo>
                  <a:cubicBezTo>
                    <a:pt x="75183" y="110375"/>
                    <a:pt x="85586" y="102142"/>
                    <a:pt x="88107" y="100341"/>
                  </a:cubicBezTo>
                  <a:cubicBezTo>
                    <a:pt x="104026" y="88969"/>
                    <a:pt x="86669" y="101058"/>
                    <a:pt x="102394" y="93197"/>
                  </a:cubicBezTo>
                  <a:cubicBezTo>
                    <a:pt x="120867" y="83962"/>
                    <a:pt x="98718" y="92043"/>
                    <a:pt x="116682" y="86053"/>
                  </a:cubicBezTo>
                  <a:cubicBezTo>
                    <a:pt x="119063" y="83672"/>
                    <a:pt x="121023" y="80778"/>
                    <a:pt x="123825" y="78910"/>
                  </a:cubicBezTo>
                  <a:cubicBezTo>
                    <a:pt x="125914" y="77518"/>
                    <a:pt x="128662" y="77517"/>
                    <a:pt x="130969" y="76528"/>
                  </a:cubicBezTo>
                  <a:cubicBezTo>
                    <a:pt x="134232" y="75130"/>
                    <a:pt x="137231" y="73164"/>
                    <a:pt x="140494" y="71766"/>
                  </a:cubicBezTo>
                  <a:cubicBezTo>
                    <a:pt x="142801" y="70777"/>
                    <a:pt x="145331" y="70374"/>
                    <a:pt x="147638" y="69385"/>
                  </a:cubicBezTo>
                  <a:cubicBezTo>
                    <a:pt x="168236" y="60557"/>
                    <a:pt x="147553" y="67825"/>
                    <a:pt x="164307" y="62241"/>
                  </a:cubicBezTo>
                  <a:lnTo>
                    <a:pt x="178594" y="52716"/>
                  </a:lnTo>
                  <a:cubicBezTo>
                    <a:pt x="180975" y="51128"/>
                    <a:pt x="183448" y="49670"/>
                    <a:pt x="185738" y="47953"/>
                  </a:cubicBezTo>
                  <a:cubicBezTo>
                    <a:pt x="188913" y="45572"/>
                    <a:pt x="191898" y="42913"/>
                    <a:pt x="195263" y="40810"/>
                  </a:cubicBezTo>
                  <a:cubicBezTo>
                    <a:pt x="198273" y="38929"/>
                    <a:pt x="201706" y="37808"/>
                    <a:pt x="204788" y="36047"/>
                  </a:cubicBezTo>
                  <a:cubicBezTo>
                    <a:pt x="207273" y="34627"/>
                    <a:pt x="209317" y="32447"/>
                    <a:pt x="211932" y="31285"/>
                  </a:cubicBezTo>
                  <a:cubicBezTo>
                    <a:pt x="216519" y="29246"/>
                    <a:pt x="221457" y="28110"/>
                    <a:pt x="226219" y="26522"/>
                  </a:cubicBezTo>
                  <a:cubicBezTo>
                    <a:pt x="242517" y="21089"/>
                    <a:pt x="230912" y="24549"/>
                    <a:pt x="261938" y="19378"/>
                  </a:cubicBezTo>
                  <a:cubicBezTo>
                    <a:pt x="266700" y="18584"/>
                    <a:pt x="271541" y="18168"/>
                    <a:pt x="276225" y="16997"/>
                  </a:cubicBezTo>
                  <a:cubicBezTo>
                    <a:pt x="279400" y="16203"/>
                    <a:pt x="282530" y="15201"/>
                    <a:pt x="285750" y="14616"/>
                  </a:cubicBezTo>
                  <a:cubicBezTo>
                    <a:pt x="291272" y="13612"/>
                    <a:pt x="296863" y="13029"/>
                    <a:pt x="302419" y="12235"/>
                  </a:cubicBezTo>
                  <a:cubicBezTo>
                    <a:pt x="377878" y="-12925"/>
                    <a:pt x="313143" y="7795"/>
                    <a:pt x="526257" y="12235"/>
                  </a:cubicBezTo>
                  <a:cubicBezTo>
                    <a:pt x="530303" y="12319"/>
                    <a:pt x="534141" y="14169"/>
                    <a:pt x="538163" y="14616"/>
                  </a:cubicBezTo>
                  <a:cubicBezTo>
                    <a:pt x="548449" y="15759"/>
                    <a:pt x="558800" y="16203"/>
                    <a:pt x="569119" y="16997"/>
                  </a:cubicBezTo>
                  <a:cubicBezTo>
                    <a:pt x="572294" y="17791"/>
                    <a:pt x="575409" y="18880"/>
                    <a:pt x="578644" y="19378"/>
                  </a:cubicBezTo>
                  <a:cubicBezTo>
                    <a:pt x="585748" y="20471"/>
                    <a:pt x="593027" y="20350"/>
                    <a:pt x="600075" y="21760"/>
                  </a:cubicBezTo>
                  <a:cubicBezTo>
                    <a:pt x="604998" y="22745"/>
                    <a:pt x="609600" y="24934"/>
                    <a:pt x="614363" y="26522"/>
                  </a:cubicBezTo>
                  <a:lnTo>
                    <a:pt x="635794" y="33666"/>
                  </a:lnTo>
                  <a:cubicBezTo>
                    <a:pt x="638175" y="34460"/>
                    <a:pt x="640503" y="35438"/>
                    <a:pt x="642938" y="36047"/>
                  </a:cubicBezTo>
                  <a:cubicBezTo>
                    <a:pt x="649288" y="37635"/>
                    <a:pt x="655570" y="39526"/>
                    <a:pt x="661988" y="40810"/>
                  </a:cubicBezTo>
                  <a:cubicBezTo>
                    <a:pt x="676355" y="43683"/>
                    <a:pt x="670054" y="41911"/>
                    <a:pt x="681038" y="45572"/>
                  </a:cubicBezTo>
                  <a:cubicBezTo>
                    <a:pt x="683419" y="47160"/>
                    <a:pt x="685622" y="49055"/>
                    <a:pt x="688182" y="50335"/>
                  </a:cubicBezTo>
                  <a:cubicBezTo>
                    <a:pt x="690427" y="51457"/>
                    <a:pt x="693146" y="51471"/>
                    <a:pt x="695325" y="52716"/>
                  </a:cubicBezTo>
                  <a:cubicBezTo>
                    <a:pt x="715505" y="64248"/>
                    <a:pt x="695616" y="56782"/>
                    <a:pt x="711994" y="62241"/>
                  </a:cubicBezTo>
                  <a:cubicBezTo>
                    <a:pt x="717262" y="67509"/>
                    <a:pt x="719650" y="70831"/>
                    <a:pt x="726282" y="74147"/>
                  </a:cubicBezTo>
                  <a:cubicBezTo>
                    <a:pt x="728527" y="75269"/>
                    <a:pt x="731044" y="75734"/>
                    <a:pt x="733425" y="76528"/>
                  </a:cubicBezTo>
                  <a:cubicBezTo>
                    <a:pt x="756679" y="92031"/>
                    <a:pt x="720520" y="67733"/>
                    <a:pt x="750094" y="88435"/>
                  </a:cubicBezTo>
                  <a:cubicBezTo>
                    <a:pt x="754783" y="91717"/>
                    <a:pt x="760335" y="93913"/>
                    <a:pt x="764382" y="97960"/>
                  </a:cubicBezTo>
                  <a:cubicBezTo>
                    <a:pt x="766763" y="100341"/>
                    <a:pt x="768938" y="102947"/>
                    <a:pt x="771525" y="105103"/>
                  </a:cubicBezTo>
                  <a:cubicBezTo>
                    <a:pt x="780214" y="112344"/>
                    <a:pt x="778124" y="107124"/>
                    <a:pt x="785813" y="117010"/>
                  </a:cubicBezTo>
                  <a:cubicBezTo>
                    <a:pt x="789327" y="121528"/>
                    <a:pt x="795338" y="125573"/>
                    <a:pt x="795338" y="131297"/>
                  </a:cubicBezTo>
                  <a:lnTo>
                    <a:pt x="795338" y="205116"/>
                  </a:lnTo>
                  <a:lnTo>
                    <a:pt x="788194" y="290841"/>
                  </a:lnTo>
                  <a:lnTo>
                    <a:pt x="642938" y="159872"/>
                  </a:lnTo>
                  <a:lnTo>
                    <a:pt x="616744" y="167016"/>
                  </a:lnTo>
                  <a:lnTo>
                    <a:pt x="604838" y="152728"/>
                  </a:lnTo>
                  <a:cubicBezTo>
                    <a:pt x="598488" y="148759"/>
                    <a:pt x="592362" y="144408"/>
                    <a:pt x="585788" y="140822"/>
                  </a:cubicBezTo>
                  <a:cubicBezTo>
                    <a:pt x="583584" y="139620"/>
                    <a:pt x="581154" y="138441"/>
                    <a:pt x="578644" y="138441"/>
                  </a:cubicBezTo>
                  <a:cubicBezTo>
                    <a:pt x="558784" y="138441"/>
                    <a:pt x="538957" y="140028"/>
                    <a:pt x="519113" y="140822"/>
                  </a:cubicBezTo>
                  <a:cubicBezTo>
                    <a:pt x="516732" y="142410"/>
                    <a:pt x="514168" y="143753"/>
                    <a:pt x="511969" y="145585"/>
                  </a:cubicBezTo>
                  <a:cubicBezTo>
                    <a:pt x="506807" y="149886"/>
                    <a:pt x="501595" y="155357"/>
                    <a:pt x="500063" y="162253"/>
                  </a:cubicBezTo>
                  <a:cubicBezTo>
                    <a:pt x="499202" y="166128"/>
                    <a:pt x="500063" y="170191"/>
                    <a:pt x="500063" y="174160"/>
                  </a:cubicBezTo>
                  <a:lnTo>
                    <a:pt x="273844" y="171778"/>
                  </a:lnTo>
                  <a:lnTo>
                    <a:pt x="273844" y="171778"/>
                  </a:lnTo>
                  <a:cubicBezTo>
                    <a:pt x="269409" y="167977"/>
                    <a:pt x="250296" y="150435"/>
                    <a:pt x="242888" y="147966"/>
                  </a:cubicBezTo>
                  <a:lnTo>
                    <a:pt x="228600" y="143203"/>
                  </a:lnTo>
                  <a:lnTo>
                    <a:pt x="221457" y="140822"/>
                  </a:lnTo>
                  <a:cubicBezTo>
                    <a:pt x="215057" y="141355"/>
                    <a:pt x="195469" y="140720"/>
                    <a:pt x="185738" y="145585"/>
                  </a:cubicBezTo>
                  <a:cubicBezTo>
                    <a:pt x="183178" y="146865"/>
                    <a:pt x="180975" y="148760"/>
                    <a:pt x="178594" y="150347"/>
                  </a:cubicBezTo>
                  <a:cubicBezTo>
                    <a:pt x="177007" y="152728"/>
                    <a:pt x="176067" y="155703"/>
                    <a:pt x="173832" y="157491"/>
                  </a:cubicBezTo>
                  <a:cubicBezTo>
                    <a:pt x="171872" y="159059"/>
                    <a:pt x="168463" y="158097"/>
                    <a:pt x="166688" y="159872"/>
                  </a:cubicBezTo>
                  <a:cubicBezTo>
                    <a:pt x="164913" y="161647"/>
                    <a:pt x="165430" y="164771"/>
                    <a:pt x="164307" y="167016"/>
                  </a:cubicBezTo>
                  <a:cubicBezTo>
                    <a:pt x="163805" y="168020"/>
                    <a:pt x="162719" y="168603"/>
                    <a:pt x="161925" y="169397"/>
                  </a:cubicBezTo>
                  <a:lnTo>
                    <a:pt x="0" y="169397"/>
                  </a:lnTo>
                  <a:close/>
                </a:path>
              </a:pathLst>
            </a:custGeom>
            <a:solidFill>
              <a:srgbClr val="C00000">
                <a:alpha val="48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/>
            <p:cNvSpPr/>
            <p:nvPr/>
          </p:nvSpPr>
          <p:spPr bwMode="auto">
            <a:xfrm>
              <a:off x="359568" y="4593431"/>
              <a:ext cx="780529" cy="1829329"/>
            </a:xfrm>
            <a:custGeom>
              <a:avLst/>
              <a:gdLst>
                <a:gd name="connsiteX0" fmla="*/ 778669 w 835387"/>
                <a:gd name="connsiteY0" fmla="*/ 1828800 h 1947862"/>
                <a:gd name="connsiteX1" fmla="*/ 0 w 835387"/>
                <a:gd name="connsiteY1" fmla="*/ 1828800 h 1947862"/>
                <a:gd name="connsiteX2" fmla="*/ 11906 w 835387"/>
                <a:gd name="connsiteY2" fmla="*/ 57150 h 1947862"/>
                <a:gd name="connsiteX3" fmla="*/ 11906 w 835387"/>
                <a:gd name="connsiteY3" fmla="*/ 57150 h 1947862"/>
                <a:gd name="connsiteX4" fmla="*/ 16669 w 835387"/>
                <a:gd name="connsiteY4" fmla="*/ 35719 h 1947862"/>
                <a:gd name="connsiteX5" fmla="*/ 26194 w 835387"/>
                <a:gd name="connsiteY5" fmla="*/ 33338 h 1947862"/>
                <a:gd name="connsiteX6" fmla="*/ 30956 w 835387"/>
                <a:gd name="connsiteY6" fmla="*/ 28575 h 1947862"/>
                <a:gd name="connsiteX7" fmla="*/ 164306 w 835387"/>
                <a:gd name="connsiteY7" fmla="*/ 28575 h 1947862"/>
                <a:gd name="connsiteX8" fmla="*/ 164306 w 835387"/>
                <a:gd name="connsiteY8" fmla="*/ 28575 h 1947862"/>
                <a:gd name="connsiteX9" fmla="*/ 185737 w 835387"/>
                <a:gd name="connsiteY9" fmla="*/ 26194 h 1947862"/>
                <a:gd name="connsiteX10" fmla="*/ 195262 w 835387"/>
                <a:gd name="connsiteY10" fmla="*/ 21432 h 1947862"/>
                <a:gd name="connsiteX11" fmla="*/ 209550 w 835387"/>
                <a:gd name="connsiteY11" fmla="*/ 9525 h 1947862"/>
                <a:gd name="connsiteX12" fmla="*/ 216694 w 835387"/>
                <a:gd name="connsiteY12" fmla="*/ 0 h 1947862"/>
                <a:gd name="connsiteX13" fmla="*/ 235744 w 835387"/>
                <a:gd name="connsiteY13" fmla="*/ 2382 h 1947862"/>
                <a:gd name="connsiteX14" fmla="*/ 238125 w 835387"/>
                <a:gd name="connsiteY14" fmla="*/ 11907 h 1947862"/>
                <a:gd name="connsiteX15" fmla="*/ 240506 w 835387"/>
                <a:gd name="connsiteY15" fmla="*/ 19050 h 1947862"/>
                <a:gd name="connsiteX16" fmla="*/ 245269 w 835387"/>
                <a:gd name="connsiteY16" fmla="*/ 26194 h 1947862"/>
                <a:gd name="connsiteX17" fmla="*/ 523875 w 835387"/>
                <a:gd name="connsiteY17" fmla="*/ 23813 h 1947862"/>
                <a:gd name="connsiteX18" fmla="*/ 523875 w 835387"/>
                <a:gd name="connsiteY18" fmla="*/ 23813 h 1947862"/>
                <a:gd name="connsiteX19" fmla="*/ 540544 w 835387"/>
                <a:gd name="connsiteY19" fmla="*/ 9525 h 1947862"/>
                <a:gd name="connsiteX20" fmla="*/ 547687 w 835387"/>
                <a:gd name="connsiteY20" fmla="*/ 7144 h 1947862"/>
                <a:gd name="connsiteX21" fmla="*/ 554831 w 835387"/>
                <a:gd name="connsiteY21" fmla="*/ 2382 h 1947862"/>
                <a:gd name="connsiteX22" fmla="*/ 576262 w 835387"/>
                <a:gd name="connsiteY22" fmla="*/ 4763 h 1947862"/>
                <a:gd name="connsiteX23" fmla="*/ 578644 w 835387"/>
                <a:gd name="connsiteY23" fmla="*/ 11907 h 1947862"/>
                <a:gd name="connsiteX24" fmla="*/ 581025 w 835387"/>
                <a:gd name="connsiteY24" fmla="*/ 23813 h 1947862"/>
                <a:gd name="connsiteX25" fmla="*/ 588169 w 835387"/>
                <a:gd name="connsiteY25" fmla="*/ 26194 h 1947862"/>
                <a:gd name="connsiteX26" fmla="*/ 611981 w 835387"/>
                <a:gd name="connsiteY26" fmla="*/ 28575 h 1947862"/>
                <a:gd name="connsiteX27" fmla="*/ 754856 w 835387"/>
                <a:gd name="connsiteY27" fmla="*/ 142875 h 1947862"/>
                <a:gd name="connsiteX28" fmla="*/ 754856 w 835387"/>
                <a:gd name="connsiteY28" fmla="*/ 145257 h 1947862"/>
                <a:gd name="connsiteX29" fmla="*/ 752475 w 835387"/>
                <a:gd name="connsiteY29" fmla="*/ 166688 h 1947862"/>
                <a:gd name="connsiteX30" fmla="*/ 757237 w 835387"/>
                <a:gd name="connsiteY30" fmla="*/ 173832 h 1947862"/>
                <a:gd name="connsiteX31" fmla="*/ 759619 w 835387"/>
                <a:gd name="connsiteY31" fmla="*/ 183357 h 1947862"/>
                <a:gd name="connsiteX32" fmla="*/ 764381 w 835387"/>
                <a:gd name="connsiteY32" fmla="*/ 197644 h 1947862"/>
                <a:gd name="connsiteX33" fmla="*/ 766762 w 835387"/>
                <a:gd name="connsiteY33" fmla="*/ 204788 h 1947862"/>
                <a:gd name="connsiteX34" fmla="*/ 771525 w 835387"/>
                <a:gd name="connsiteY34" fmla="*/ 211932 h 1947862"/>
                <a:gd name="connsiteX35" fmla="*/ 776287 w 835387"/>
                <a:gd name="connsiteY35" fmla="*/ 221457 h 1947862"/>
                <a:gd name="connsiteX36" fmla="*/ 778669 w 835387"/>
                <a:gd name="connsiteY36" fmla="*/ 1828800 h 1947862"/>
                <a:gd name="connsiteX0" fmla="*/ 778669 w 896060"/>
                <a:gd name="connsiteY0" fmla="*/ 1828800 h 1830740"/>
                <a:gd name="connsiteX1" fmla="*/ 0 w 896060"/>
                <a:gd name="connsiteY1" fmla="*/ 1828800 h 1830740"/>
                <a:gd name="connsiteX2" fmla="*/ 11906 w 896060"/>
                <a:gd name="connsiteY2" fmla="*/ 57150 h 1830740"/>
                <a:gd name="connsiteX3" fmla="*/ 11906 w 896060"/>
                <a:gd name="connsiteY3" fmla="*/ 57150 h 1830740"/>
                <a:gd name="connsiteX4" fmla="*/ 16669 w 896060"/>
                <a:gd name="connsiteY4" fmla="*/ 35719 h 1830740"/>
                <a:gd name="connsiteX5" fmla="*/ 26194 w 896060"/>
                <a:gd name="connsiteY5" fmla="*/ 33338 h 1830740"/>
                <a:gd name="connsiteX6" fmla="*/ 30956 w 896060"/>
                <a:gd name="connsiteY6" fmla="*/ 28575 h 1830740"/>
                <a:gd name="connsiteX7" fmla="*/ 164306 w 896060"/>
                <a:gd name="connsiteY7" fmla="*/ 28575 h 1830740"/>
                <a:gd name="connsiteX8" fmla="*/ 164306 w 896060"/>
                <a:gd name="connsiteY8" fmla="*/ 28575 h 1830740"/>
                <a:gd name="connsiteX9" fmla="*/ 185737 w 896060"/>
                <a:gd name="connsiteY9" fmla="*/ 26194 h 1830740"/>
                <a:gd name="connsiteX10" fmla="*/ 195262 w 896060"/>
                <a:gd name="connsiteY10" fmla="*/ 21432 h 1830740"/>
                <a:gd name="connsiteX11" fmla="*/ 209550 w 896060"/>
                <a:gd name="connsiteY11" fmla="*/ 9525 h 1830740"/>
                <a:gd name="connsiteX12" fmla="*/ 216694 w 896060"/>
                <a:gd name="connsiteY12" fmla="*/ 0 h 1830740"/>
                <a:gd name="connsiteX13" fmla="*/ 235744 w 896060"/>
                <a:gd name="connsiteY13" fmla="*/ 2382 h 1830740"/>
                <a:gd name="connsiteX14" fmla="*/ 238125 w 896060"/>
                <a:gd name="connsiteY14" fmla="*/ 11907 h 1830740"/>
                <a:gd name="connsiteX15" fmla="*/ 240506 w 896060"/>
                <a:gd name="connsiteY15" fmla="*/ 19050 h 1830740"/>
                <a:gd name="connsiteX16" fmla="*/ 245269 w 896060"/>
                <a:gd name="connsiteY16" fmla="*/ 26194 h 1830740"/>
                <a:gd name="connsiteX17" fmla="*/ 523875 w 896060"/>
                <a:gd name="connsiteY17" fmla="*/ 23813 h 1830740"/>
                <a:gd name="connsiteX18" fmla="*/ 523875 w 896060"/>
                <a:gd name="connsiteY18" fmla="*/ 23813 h 1830740"/>
                <a:gd name="connsiteX19" fmla="*/ 540544 w 896060"/>
                <a:gd name="connsiteY19" fmla="*/ 9525 h 1830740"/>
                <a:gd name="connsiteX20" fmla="*/ 547687 w 896060"/>
                <a:gd name="connsiteY20" fmla="*/ 7144 h 1830740"/>
                <a:gd name="connsiteX21" fmla="*/ 554831 w 896060"/>
                <a:gd name="connsiteY21" fmla="*/ 2382 h 1830740"/>
                <a:gd name="connsiteX22" fmla="*/ 576262 w 896060"/>
                <a:gd name="connsiteY22" fmla="*/ 4763 h 1830740"/>
                <a:gd name="connsiteX23" fmla="*/ 578644 w 896060"/>
                <a:gd name="connsiteY23" fmla="*/ 11907 h 1830740"/>
                <a:gd name="connsiteX24" fmla="*/ 581025 w 896060"/>
                <a:gd name="connsiteY24" fmla="*/ 23813 h 1830740"/>
                <a:gd name="connsiteX25" fmla="*/ 588169 w 896060"/>
                <a:gd name="connsiteY25" fmla="*/ 26194 h 1830740"/>
                <a:gd name="connsiteX26" fmla="*/ 611981 w 896060"/>
                <a:gd name="connsiteY26" fmla="*/ 28575 h 1830740"/>
                <a:gd name="connsiteX27" fmla="*/ 754856 w 896060"/>
                <a:gd name="connsiteY27" fmla="*/ 142875 h 1830740"/>
                <a:gd name="connsiteX28" fmla="*/ 754856 w 896060"/>
                <a:gd name="connsiteY28" fmla="*/ 145257 h 1830740"/>
                <a:gd name="connsiteX29" fmla="*/ 752475 w 896060"/>
                <a:gd name="connsiteY29" fmla="*/ 166688 h 1830740"/>
                <a:gd name="connsiteX30" fmla="*/ 757237 w 896060"/>
                <a:gd name="connsiteY30" fmla="*/ 173832 h 1830740"/>
                <a:gd name="connsiteX31" fmla="*/ 759619 w 896060"/>
                <a:gd name="connsiteY31" fmla="*/ 183357 h 1830740"/>
                <a:gd name="connsiteX32" fmla="*/ 764381 w 896060"/>
                <a:gd name="connsiteY32" fmla="*/ 197644 h 1830740"/>
                <a:gd name="connsiteX33" fmla="*/ 766762 w 896060"/>
                <a:gd name="connsiteY33" fmla="*/ 204788 h 1830740"/>
                <a:gd name="connsiteX34" fmla="*/ 771525 w 896060"/>
                <a:gd name="connsiteY34" fmla="*/ 211932 h 1830740"/>
                <a:gd name="connsiteX35" fmla="*/ 776287 w 896060"/>
                <a:gd name="connsiteY35" fmla="*/ 221457 h 1830740"/>
                <a:gd name="connsiteX36" fmla="*/ 778669 w 896060"/>
                <a:gd name="connsiteY36" fmla="*/ 1828800 h 1830740"/>
                <a:gd name="connsiteX0" fmla="*/ 778669 w 781883"/>
                <a:gd name="connsiteY0" fmla="*/ 1828800 h 1933751"/>
                <a:gd name="connsiteX1" fmla="*/ 0 w 781883"/>
                <a:gd name="connsiteY1" fmla="*/ 1828800 h 1933751"/>
                <a:gd name="connsiteX2" fmla="*/ 11906 w 781883"/>
                <a:gd name="connsiteY2" fmla="*/ 57150 h 1933751"/>
                <a:gd name="connsiteX3" fmla="*/ 11906 w 781883"/>
                <a:gd name="connsiteY3" fmla="*/ 57150 h 1933751"/>
                <a:gd name="connsiteX4" fmla="*/ 16669 w 781883"/>
                <a:gd name="connsiteY4" fmla="*/ 35719 h 1933751"/>
                <a:gd name="connsiteX5" fmla="*/ 26194 w 781883"/>
                <a:gd name="connsiteY5" fmla="*/ 33338 h 1933751"/>
                <a:gd name="connsiteX6" fmla="*/ 30956 w 781883"/>
                <a:gd name="connsiteY6" fmla="*/ 28575 h 1933751"/>
                <a:gd name="connsiteX7" fmla="*/ 164306 w 781883"/>
                <a:gd name="connsiteY7" fmla="*/ 28575 h 1933751"/>
                <a:gd name="connsiteX8" fmla="*/ 164306 w 781883"/>
                <a:gd name="connsiteY8" fmla="*/ 28575 h 1933751"/>
                <a:gd name="connsiteX9" fmla="*/ 185737 w 781883"/>
                <a:gd name="connsiteY9" fmla="*/ 26194 h 1933751"/>
                <a:gd name="connsiteX10" fmla="*/ 195262 w 781883"/>
                <a:gd name="connsiteY10" fmla="*/ 21432 h 1933751"/>
                <a:gd name="connsiteX11" fmla="*/ 209550 w 781883"/>
                <a:gd name="connsiteY11" fmla="*/ 9525 h 1933751"/>
                <a:gd name="connsiteX12" fmla="*/ 216694 w 781883"/>
                <a:gd name="connsiteY12" fmla="*/ 0 h 1933751"/>
                <a:gd name="connsiteX13" fmla="*/ 235744 w 781883"/>
                <a:gd name="connsiteY13" fmla="*/ 2382 h 1933751"/>
                <a:gd name="connsiteX14" fmla="*/ 238125 w 781883"/>
                <a:gd name="connsiteY14" fmla="*/ 11907 h 1933751"/>
                <a:gd name="connsiteX15" fmla="*/ 240506 w 781883"/>
                <a:gd name="connsiteY15" fmla="*/ 19050 h 1933751"/>
                <a:gd name="connsiteX16" fmla="*/ 245269 w 781883"/>
                <a:gd name="connsiteY16" fmla="*/ 26194 h 1933751"/>
                <a:gd name="connsiteX17" fmla="*/ 523875 w 781883"/>
                <a:gd name="connsiteY17" fmla="*/ 23813 h 1933751"/>
                <a:gd name="connsiteX18" fmla="*/ 523875 w 781883"/>
                <a:gd name="connsiteY18" fmla="*/ 23813 h 1933751"/>
                <a:gd name="connsiteX19" fmla="*/ 540544 w 781883"/>
                <a:gd name="connsiteY19" fmla="*/ 9525 h 1933751"/>
                <a:gd name="connsiteX20" fmla="*/ 547687 w 781883"/>
                <a:gd name="connsiteY20" fmla="*/ 7144 h 1933751"/>
                <a:gd name="connsiteX21" fmla="*/ 554831 w 781883"/>
                <a:gd name="connsiteY21" fmla="*/ 2382 h 1933751"/>
                <a:gd name="connsiteX22" fmla="*/ 576262 w 781883"/>
                <a:gd name="connsiteY22" fmla="*/ 4763 h 1933751"/>
                <a:gd name="connsiteX23" fmla="*/ 578644 w 781883"/>
                <a:gd name="connsiteY23" fmla="*/ 11907 h 1933751"/>
                <a:gd name="connsiteX24" fmla="*/ 581025 w 781883"/>
                <a:gd name="connsiteY24" fmla="*/ 23813 h 1933751"/>
                <a:gd name="connsiteX25" fmla="*/ 588169 w 781883"/>
                <a:gd name="connsiteY25" fmla="*/ 26194 h 1933751"/>
                <a:gd name="connsiteX26" fmla="*/ 611981 w 781883"/>
                <a:gd name="connsiteY26" fmla="*/ 28575 h 1933751"/>
                <a:gd name="connsiteX27" fmla="*/ 754856 w 781883"/>
                <a:gd name="connsiteY27" fmla="*/ 142875 h 1933751"/>
                <a:gd name="connsiteX28" fmla="*/ 754856 w 781883"/>
                <a:gd name="connsiteY28" fmla="*/ 145257 h 1933751"/>
                <a:gd name="connsiteX29" fmla="*/ 752475 w 781883"/>
                <a:gd name="connsiteY29" fmla="*/ 166688 h 1933751"/>
                <a:gd name="connsiteX30" fmla="*/ 757237 w 781883"/>
                <a:gd name="connsiteY30" fmla="*/ 173832 h 1933751"/>
                <a:gd name="connsiteX31" fmla="*/ 759619 w 781883"/>
                <a:gd name="connsiteY31" fmla="*/ 183357 h 1933751"/>
                <a:gd name="connsiteX32" fmla="*/ 764381 w 781883"/>
                <a:gd name="connsiteY32" fmla="*/ 197644 h 1933751"/>
                <a:gd name="connsiteX33" fmla="*/ 766762 w 781883"/>
                <a:gd name="connsiteY33" fmla="*/ 204788 h 1933751"/>
                <a:gd name="connsiteX34" fmla="*/ 771525 w 781883"/>
                <a:gd name="connsiteY34" fmla="*/ 211932 h 1933751"/>
                <a:gd name="connsiteX35" fmla="*/ 776287 w 781883"/>
                <a:gd name="connsiteY35" fmla="*/ 221457 h 1933751"/>
                <a:gd name="connsiteX36" fmla="*/ 778669 w 781883"/>
                <a:gd name="connsiteY36" fmla="*/ 1828800 h 1933751"/>
                <a:gd name="connsiteX0" fmla="*/ 778669 w 791673"/>
                <a:gd name="connsiteY0" fmla="*/ 1828800 h 1916818"/>
                <a:gd name="connsiteX1" fmla="*/ 0 w 791673"/>
                <a:gd name="connsiteY1" fmla="*/ 1828800 h 1916818"/>
                <a:gd name="connsiteX2" fmla="*/ 11906 w 791673"/>
                <a:gd name="connsiteY2" fmla="*/ 57150 h 1916818"/>
                <a:gd name="connsiteX3" fmla="*/ 11906 w 791673"/>
                <a:gd name="connsiteY3" fmla="*/ 57150 h 1916818"/>
                <a:gd name="connsiteX4" fmla="*/ 16669 w 791673"/>
                <a:gd name="connsiteY4" fmla="*/ 35719 h 1916818"/>
                <a:gd name="connsiteX5" fmla="*/ 26194 w 791673"/>
                <a:gd name="connsiteY5" fmla="*/ 33338 h 1916818"/>
                <a:gd name="connsiteX6" fmla="*/ 30956 w 791673"/>
                <a:gd name="connsiteY6" fmla="*/ 28575 h 1916818"/>
                <a:gd name="connsiteX7" fmla="*/ 164306 w 791673"/>
                <a:gd name="connsiteY7" fmla="*/ 28575 h 1916818"/>
                <a:gd name="connsiteX8" fmla="*/ 164306 w 791673"/>
                <a:gd name="connsiteY8" fmla="*/ 28575 h 1916818"/>
                <a:gd name="connsiteX9" fmla="*/ 185737 w 791673"/>
                <a:gd name="connsiteY9" fmla="*/ 26194 h 1916818"/>
                <a:gd name="connsiteX10" fmla="*/ 195262 w 791673"/>
                <a:gd name="connsiteY10" fmla="*/ 21432 h 1916818"/>
                <a:gd name="connsiteX11" fmla="*/ 209550 w 791673"/>
                <a:gd name="connsiteY11" fmla="*/ 9525 h 1916818"/>
                <a:gd name="connsiteX12" fmla="*/ 216694 w 791673"/>
                <a:gd name="connsiteY12" fmla="*/ 0 h 1916818"/>
                <a:gd name="connsiteX13" fmla="*/ 235744 w 791673"/>
                <a:gd name="connsiteY13" fmla="*/ 2382 h 1916818"/>
                <a:gd name="connsiteX14" fmla="*/ 238125 w 791673"/>
                <a:gd name="connsiteY14" fmla="*/ 11907 h 1916818"/>
                <a:gd name="connsiteX15" fmla="*/ 240506 w 791673"/>
                <a:gd name="connsiteY15" fmla="*/ 19050 h 1916818"/>
                <a:gd name="connsiteX16" fmla="*/ 245269 w 791673"/>
                <a:gd name="connsiteY16" fmla="*/ 26194 h 1916818"/>
                <a:gd name="connsiteX17" fmla="*/ 523875 w 791673"/>
                <a:gd name="connsiteY17" fmla="*/ 23813 h 1916818"/>
                <a:gd name="connsiteX18" fmla="*/ 523875 w 791673"/>
                <a:gd name="connsiteY18" fmla="*/ 23813 h 1916818"/>
                <a:gd name="connsiteX19" fmla="*/ 540544 w 791673"/>
                <a:gd name="connsiteY19" fmla="*/ 9525 h 1916818"/>
                <a:gd name="connsiteX20" fmla="*/ 547687 w 791673"/>
                <a:gd name="connsiteY20" fmla="*/ 7144 h 1916818"/>
                <a:gd name="connsiteX21" fmla="*/ 554831 w 791673"/>
                <a:gd name="connsiteY21" fmla="*/ 2382 h 1916818"/>
                <a:gd name="connsiteX22" fmla="*/ 576262 w 791673"/>
                <a:gd name="connsiteY22" fmla="*/ 4763 h 1916818"/>
                <a:gd name="connsiteX23" fmla="*/ 578644 w 791673"/>
                <a:gd name="connsiteY23" fmla="*/ 11907 h 1916818"/>
                <a:gd name="connsiteX24" fmla="*/ 581025 w 791673"/>
                <a:gd name="connsiteY24" fmla="*/ 23813 h 1916818"/>
                <a:gd name="connsiteX25" fmla="*/ 588169 w 791673"/>
                <a:gd name="connsiteY25" fmla="*/ 26194 h 1916818"/>
                <a:gd name="connsiteX26" fmla="*/ 611981 w 791673"/>
                <a:gd name="connsiteY26" fmla="*/ 28575 h 1916818"/>
                <a:gd name="connsiteX27" fmla="*/ 754856 w 791673"/>
                <a:gd name="connsiteY27" fmla="*/ 142875 h 1916818"/>
                <a:gd name="connsiteX28" fmla="*/ 754856 w 791673"/>
                <a:gd name="connsiteY28" fmla="*/ 145257 h 1916818"/>
                <a:gd name="connsiteX29" fmla="*/ 752475 w 791673"/>
                <a:gd name="connsiteY29" fmla="*/ 166688 h 1916818"/>
                <a:gd name="connsiteX30" fmla="*/ 757237 w 791673"/>
                <a:gd name="connsiteY30" fmla="*/ 173832 h 1916818"/>
                <a:gd name="connsiteX31" fmla="*/ 759619 w 791673"/>
                <a:gd name="connsiteY31" fmla="*/ 183357 h 1916818"/>
                <a:gd name="connsiteX32" fmla="*/ 764381 w 791673"/>
                <a:gd name="connsiteY32" fmla="*/ 197644 h 1916818"/>
                <a:gd name="connsiteX33" fmla="*/ 766762 w 791673"/>
                <a:gd name="connsiteY33" fmla="*/ 204788 h 1916818"/>
                <a:gd name="connsiteX34" fmla="*/ 771525 w 791673"/>
                <a:gd name="connsiteY34" fmla="*/ 211932 h 1916818"/>
                <a:gd name="connsiteX35" fmla="*/ 776287 w 791673"/>
                <a:gd name="connsiteY35" fmla="*/ 221457 h 1916818"/>
                <a:gd name="connsiteX36" fmla="*/ 778669 w 791673"/>
                <a:gd name="connsiteY36" fmla="*/ 1828800 h 1916818"/>
                <a:gd name="connsiteX0" fmla="*/ 778669 w 1027291"/>
                <a:gd name="connsiteY0" fmla="*/ 1828800 h 1833562"/>
                <a:gd name="connsiteX1" fmla="*/ 0 w 1027291"/>
                <a:gd name="connsiteY1" fmla="*/ 1828800 h 1833562"/>
                <a:gd name="connsiteX2" fmla="*/ 11906 w 1027291"/>
                <a:gd name="connsiteY2" fmla="*/ 57150 h 1833562"/>
                <a:gd name="connsiteX3" fmla="*/ 11906 w 1027291"/>
                <a:gd name="connsiteY3" fmla="*/ 57150 h 1833562"/>
                <a:gd name="connsiteX4" fmla="*/ 16669 w 1027291"/>
                <a:gd name="connsiteY4" fmla="*/ 35719 h 1833562"/>
                <a:gd name="connsiteX5" fmla="*/ 26194 w 1027291"/>
                <a:gd name="connsiteY5" fmla="*/ 33338 h 1833562"/>
                <a:gd name="connsiteX6" fmla="*/ 30956 w 1027291"/>
                <a:gd name="connsiteY6" fmla="*/ 28575 h 1833562"/>
                <a:gd name="connsiteX7" fmla="*/ 164306 w 1027291"/>
                <a:gd name="connsiteY7" fmla="*/ 28575 h 1833562"/>
                <a:gd name="connsiteX8" fmla="*/ 164306 w 1027291"/>
                <a:gd name="connsiteY8" fmla="*/ 28575 h 1833562"/>
                <a:gd name="connsiteX9" fmla="*/ 185737 w 1027291"/>
                <a:gd name="connsiteY9" fmla="*/ 26194 h 1833562"/>
                <a:gd name="connsiteX10" fmla="*/ 195262 w 1027291"/>
                <a:gd name="connsiteY10" fmla="*/ 21432 h 1833562"/>
                <a:gd name="connsiteX11" fmla="*/ 209550 w 1027291"/>
                <a:gd name="connsiteY11" fmla="*/ 9525 h 1833562"/>
                <a:gd name="connsiteX12" fmla="*/ 216694 w 1027291"/>
                <a:gd name="connsiteY12" fmla="*/ 0 h 1833562"/>
                <a:gd name="connsiteX13" fmla="*/ 235744 w 1027291"/>
                <a:gd name="connsiteY13" fmla="*/ 2382 h 1833562"/>
                <a:gd name="connsiteX14" fmla="*/ 238125 w 1027291"/>
                <a:gd name="connsiteY14" fmla="*/ 11907 h 1833562"/>
                <a:gd name="connsiteX15" fmla="*/ 240506 w 1027291"/>
                <a:gd name="connsiteY15" fmla="*/ 19050 h 1833562"/>
                <a:gd name="connsiteX16" fmla="*/ 245269 w 1027291"/>
                <a:gd name="connsiteY16" fmla="*/ 26194 h 1833562"/>
                <a:gd name="connsiteX17" fmla="*/ 523875 w 1027291"/>
                <a:gd name="connsiteY17" fmla="*/ 23813 h 1833562"/>
                <a:gd name="connsiteX18" fmla="*/ 523875 w 1027291"/>
                <a:gd name="connsiteY18" fmla="*/ 23813 h 1833562"/>
                <a:gd name="connsiteX19" fmla="*/ 540544 w 1027291"/>
                <a:gd name="connsiteY19" fmla="*/ 9525 h 1833562"/>
                <a:gd name="connsiteX20" fmla="*/ 547687 w 1027291"/>
                <a:gd name="connsiteY20" fmla="*/ 7144 h 1833562"/>
                <a:gd name="connsiteX21" fmla="*/ 554831 w 1027291"/>
                <a:gd name="connsiteY21" fmla="*/ 2382 h 1833562"/>
                <a:gd name="connsiteX22" fmla="*/ 576262 w 1027291"/>
                <a:gd name="connsiteY22" fmla="*/ 4763 h 1833562"/>
                <a:gd name="connsiteX23" fmla="*/ 578644 w 1027291"/>
                <a:gd name="connsiteY23" fmla="*/ 11907 h 1833562"/>
                <a:gd name="connsiteX24" fmla="*/ 581025 w 1027291"/>
                <a:gd name="connsiteY24" fmla="*/ 23813 h 1833562"/>
                <a:gd name="connsiteX25" fmla="*/ 588169 w 1027291"/>
                <a:gd name="connsiteY25" fmla="*/ 26194 h 1833562"/>
                <a:gd name="connsiteX26" fmla="*/ 611981 w 1027291"/>
                <a:gd name="connsiteY26" fmla="*/ 28575 h 1833562"/>
                <a:gd name="connsiteX27" fmla="*/ 754856 w 1027291"/>
                <a:gd name="connsiteY27" fmla="*/ 142875 h 1833562"/>
                <a:gd name="connsiteX28" fmla="*/ 754856 w 1027291"/>
                <a:gd name="connsiteY28" fmla="*/ 145257 h 1833562"/>
                <a:gd name="connsiteX29" fmla="*/ 752475 w 1027291"/>
                <a:gd name="connsiteY29" fmla="*/ 166688 h 1833562"/>
                <a:gd name="connsiteX30" fmla="*/ 757237 w 1027291"/>
                <a:gd name="connsiteY30" fmla="*/ 173832 h 1833562"/>
                <a:gd name="connsiteX31" fmla="*/ 759619 w 1027291"/>
                <a:gd name="connsiteY31" fmla="*/ 183357 h 1833562"/>
                <a:gd name="connsiteX32" fmla="*/ 764381 w 1027291"/>
                <a:gd name="connsiteY32" fmla="*/ 197644 h 1833562"/>
                <a:gd name="connsiteX33" fmla="*/ 766762 w 1027291"/>
                <a:gd name="connsiteY33" fmla="*/ 204788 h 1833562"/>
                <a:gd name="connsiteX34" fmla="*/ 771525 w 1027291"/>
                <a:gd name="connsiteY34" fmla="*/ 211932 h 1833562"/>
                <a:gd name="connsiteX35" fmla="*/ 776287 w 1027291"/>
                <a:gd name="connsiteY35" fmla="*/ 221457 h 1833562"/>
                <a:gd name="connsiteX36" fmla="*/ 778669 w 1027291"/>
                <a:gd name="connsiteY36" fmla="*/ 1828800 h 1833562"/>
                <a:gd name="connsiteX0" fmla="*/ 778669 w 788861"/>
                <a:gd name="connsiteY0" fmla="*/ 1828800 h 2002896"/>
                <a:gd name="connsiteX1" fmla="*/ 0 w 788861"/>
                <a:gd name="connsiteY1" fmla="*/ 1828800 h 2002896"/>
                <a:gd name="connsiteX2" fmla="*/ 11906 w 788861"/>
                <a:gd name="connsiteY2" fmla="*/ 57150 h 2002896"/>
                <a:gd name="connsiteX3" fmla="*/ 11906 w 788861"/>
                <a:gd name="connsiteY3" fmla="*/ 57150 h 2002896"/>
                <a:gd name="connsiteX4" fmla="*/ 16669 w 788861"/>
                <a:gd name="connsiteY4" fmla="*/ 35719 h 2002896"/>
                <a:gd name="connsiteX5" fmla="*/ 26194 w 788861"/>
                <a:gd name="connsiteY5" fmla="*/ 33338 h 2002896"/>
                <a:gd name="connsiteX6" fmla="*/ 30956 w 788861"/>
                <a:gd name="connsiteY6" fmla="*/ 28575 h 2002896"/>
                <a:gd name="connsiteX7" fmla="*/ 164306 w 788861"/>
                <a:gd name="connsiteY7" fmla="*/ 28575 h 2002896"/>
                <a:gd name="connsiteX8" fmla="*/ 164306 w 788861"/>
                <a:gd name="connsiteY8" fmla="*/ 28575 h 2002896"/>
                <a:gd name="connsiteX9" fmla="*/ 185737 w 788861"/>
                <a:gd name="connsiteY9" fmla="*/ 26194 h 2002896"/>
                <a:gd name="connsiteX10" fmla="*/ 195262 w 788861"/>
                <a:gd name="connsiteY10" fmla="*/ 21432 h 2002896"/>
                <a:gd name="connsiteX11" fmla="*/ 209550 w 788861"/>
                <a:gd name="connsiteY11" fmla="*/ 9525 h 2002896"/>
                <a:gd name="connsiteX12" fmla="*/ 216694 w 788861"/>
                <a:gd name="connsiteY12" fmla="*/ 0 h 2002896"/>
                <a:gd name="connsiteX13" fmla="*/ 235744 w 788861"/>
                <a:gd name="connsiteY13" fmla="*/ 2382 h 2002896"/>
                <a:gd name="connsiteX14" fmla="*/ 238125 w 788861"/>
                <a:gd name="connsiteY14" fmla="*/ 11907 h 2002896"/>
                <a:gd name="connsiteX15" fmla="*/ 240506 w 788861"/>
                <a:gd name="connsiteY15" fmla="*/ 19050 h 2002896"/>
                <a:gd name="connsiteX16" fmla="*/ 245269 w 788861"/>
                <a:gd name="connsiteY16" fmla="*/ 26194 h 2002896"/>
                <a:gd name="connsiteX17" fmla="*/ 523875 w 788861"/>
                <a:gd name="connsiteY17" fmla="*/ 23813 h 2002896"/>
                <a:gd name="connsiteX18" fmla="*/ 523875 w 788861"/>
                <a:gd name="connsiteY18" fmla="*/ 23813 h 2002896"/>
                <a:gd name="connsiteX19" fmla="*/ 540544 w 788861"/>
                <a:gd name="connsiteY19" fmla="*/ 9525 h 2002896"/>
                <a:gd name="connsiteX20" fmla="*/ 547687 w 788861"/>
                <a:gd name="connsiteY20" fmla="*/ 7144 h 2002896"/>
                <a:gd name="connsiteX21" fmla="*/ 554831 w 788861"/>
                <a:gd name="connsiteY21" fmla="*/ 2382 h 2002896"/>
                <a:gd name="connsiteX22" fmla="*/ 576262 w 788861"/>
                <a:gd name="connsiteY22" fmla="*/ 4763 h 2002896"/>
                <a:gd name="connsiteX23" fmla="*/ 578644 w 788861"/>
                <a:gd name="connsiteY23" fmla="*/ 11907 h 2002896"/>
                <a:gd name="connsiteX24" fmla="*/ 581025 w 788861"/>
                <a:gd name="connsiteY24" fmla="*/ 23813 h 2002896"/>
                <a:gd name="connsiteX25" fmla="*/ 588169 w 788861"/>
                <a:gd name="connsiteY25" fmla="*/ 26194 h 2002896"/>
                <a:gd name="connsiteX26" fmla="*/ 611981 w 788861"/>
                <a:gd name="connsiteY26" fmla="*/ 28575 h 2002896"/>
                <a:gd name="connsiteX27" fmla="*/ 754856 w 788861"/>
                <a:gd name="connsiteY27" fmla="*/ 142875 h 2002896"/>
                <a:gd name="connsiteX28" fmla="*/ 754856 w 788861"/>
                <a:gd name="connsiteY28" fmla="*/ 145257 h 2002896"/>
                <a:gd name="connsiteX29" fmla="*/ 752475 w 788861"/>
                <a:gd name="connsiteY29" fmla="*/ 166688 h 2002896"/>
                <a:gd name="connsiteX30" fmla="*/ 757237 w 788861"/>
                <a:gd name="connsiteY30" fmla="*/ 173832 h 2002896"/>
                <a:gd name="connsiteX31" fmla="*/ 759619 w 788861"/>
                <a:gd name="connsiteY31" fmla="*/ 183357 h 2002896"/>
                <a:gd name="connsiteX32" fmla="*/ 764381 w 788861"/>
                <a:gd name="connsiteY32" fmla="*/ 197644 h 2002896"/>
                <a:gd name="connsiteX33" fmla="*/ 766762 w 788861"/>
                <a:gd name="connsiteY33" fmla="*/ 204788 h 2002896"/>
                <a:gd name="connsiteX34" fmla="*/ 771525 w 788861"/>
                <a:gd name="connsiteY34" fmla="*/ 211932 h 2002896"/>
                <a:gd name="connsiteX35" fmla="*/ 776287 w 788861"/>
                <a:gd name="connsiteY35" fmla="*/ 221457 h 2002896"/>
                <a:gd name="connsiteX36" fmla="*/ 778669 w 788861"/>
                <a:gd name="connsiteY36" fmla="*/ 1828800 h 2002896"/>
                <a:gd name="connsiteX0" fmla="*/ 778669 w 1085221"/>
                <a:gd name="connsiteY0" fmla="*/ 1828800 h 2004315"/>
                <a:gd name="connsiteX1" fmla="*/ 0 w 1085221"/>
                <a:gd name="connsiteY1" fmla="*/ 1828800 h 2004315"/>
                <a:gd name="connsiteX2" fmla="*/ 11906 w 1085221"/>
                <a:gd name="connsiteY2" fmla="*/ 57150 h 2004315"/>
                <a:gd name="connsiteX3" fmla="*/ 11906 w 1085221"/>
                <a:gd name="connsiteY3" fmla="*/ 57150 h 2004315"/>
                <a:gd name="connsiteX4" fmla="*/ 16669 w 1085221"/>
                <a:gd name="connsiteY4" fmla="*/ 35719 h 2004315"/>
                <a:gd name="connsiteX5" fmla="*/ 26194 w 1085221"/>
                <a:gd name="connsiteY5" fmla="*/ 33338 h 2004315"/>
                <a:gd name="connsiteX6" fmla="*/ 30956 w 1085221"/>
                <a:gd name="connsiteY6" fmla="*/ 28575 h 2004315"/>
                <a:gd name="connsiteX7" fmla="*/ 164306 w 1085221"/>
                <a:gd name="connsiteY7" fmla="*/ 28575 h 2004315"/>
                <a:gd name="connsiteX8" fmla="*/ 164306 w 1085221"/>
                <a:gd name="connsiteY8" fmla="*/ 28575 h 2004315"/>
                <a:gd name="connsiteX9" fmla="*/ 185737 w 1085221"/>
                <a:gd name="connsiteY9" fmla="*/ 26194 h 2004315"/>
                <a:gd name="connsiteX10" fmla="*/ 195262 w 1085221"/>
                <a:gd name="connsiteY10" fmla="*/ 21432 h 2004315"/>
                <a:gd name="connsiteX11" fmla="*/ 209550 w 1085221"/>
                <a:gd name="connsiteY11" fmla="*/ 9525 h 2004315"/>
                <a:gd name="connsiteX12" fmla="*/ 216694 w 1085221"/>
                <a:gd name="connsiteY12" fmla="*/ 0 h 2004315"/>
                <a:gd name="connsiteX13" fmla="*/ 235744 w 1085221"/>
                <a:gd name="connsiteY13" fmla="*/ 2382 h 2004315"/>
                <a:gd name="connsiteX14" fmla="*/ 238125 w 1085221"/>
                <a:gd name="connsiteY14" fmla="*/ 11907 h 2004315"/>
                <a:gd name="connsiteX15" fmla="*/ 240506 w 1085221"/>
                <a:gd name="connsiteY15" fmla="*/ 19050 h 2004315"/>
                <a:gd name="connsiteX16" fmla="*/ 245269 w 1085221"/>
                <a:gd name="connsiteY16" fmla="*/ 26194 h 2004315"/>
                <a:gd name="connsiteX17" fmla="*/ 523875 w 1085221"/>
                <a:gd name="connsiteY17" fmla="*/ 23813 h 2004315"/>
                <a:gd name="connsiteX18" fmla="*/ 523875 w 1085221"/>
                <a:gd name="connsiteY18" fmla="*/ 23813 h 2004315"/>
                <a:gd name="connsiteX19" fmla="*/ 540544 w 1085221"/>
                <a:gd name="connsiteY19" fmla="*/ 9525 h 2004315"/>
                <a:gd name="connsiteX20" fmla="*/ 547687 w 1085221"/>
                <a:gd name="connsiteY20" fmla="*/ 7144 h 2004315"/>
                <a:gd name="connsiteX21" fmla="*/ 554831 w 1085221"/>
                <a:gd name="connsiteY21" fmla="*/ 2382 h 2004315"/>
                <a:gd name="connsiteX22" fmla="*/ 576262 w 1085221"/>
                <a:gd name="connsiteY22" fmla="*/ 4763 h 2004315"/>
                <a:gd name="connsiteX23" fmla="*/ 578644 w 1085221"/>
                <a:gd name="connsiteY23" fmla="*/ 11907 h 2004315"/>
                <a:gd name="connsiteX24" fmla="*/ 581025 w 1085221"/>
                <a:gd name="connsiteY24" fmla="*/ 23813 h 2004315"/>
                <a:gd name="connsiteX25" fmla="*/ 588169 w 1085221"/>
                <a:gd name="connsiteY25" fmla="*/ 26194 h 2004315"/>
                <a:gd name="connsiteX26" fmla="*/ 611981 w 1085221"/>
                <a:gd name="connsiteY26" fmla="*/ 28575 h 2004315"/>
                <a:gd name="connsiteX27" fmla="*/ 754856 w 1085221"/>
                <a:gd name="connsiteY27" fmla="*/ 142875 h 2004315"/>
                <a:gd name="connsiteX28" fmla="*/ 754856 w 1085221"/>
                <a:gd name="connsiteY28" fmla="*/ 145257 h 2004315"/>
                <a:gd name="connsiteX29" fmla="*/ 752475 w 1085221"/>
                <a:gd name="connsiteY29" fmla="*/ 166688 h 2004315"/>
                <a:gd name="connsiteX30" fmla="*/ 757237 w 1085221"/>
                <a:gd name="connsiteY30" fmla="*/ 173832 h 2004315"/>
                <a:gd name="connsiteX31" fmla="*/ 759619 w 1085221"/>
                <a:gd name="connsiteY31" fmla="*/ 183357 h 2004315"/>
                <a:gd name="connsiteX32" fmla="*/ 764381 w 1085221"/>
                <a:gd name="connsiteY32" fmla="*/ 197644 h 2004315"/>
                <a:gd name="connsiteX33" fmla="*/ 766762 w 1085221"/>
                <a:gd name="connsiteY33" fmla="*/ 204788 h 2004315"/>
                <a:gd name="connsiteX34" fmla="*/ 771525 w 1085221"/>
                <a:gd name="connsiteY34" fmla="*/ 211932 h 2004315"/>
                <a:gd name="connsiteX35" fmla="*/ 776287 w 1085221"/>
                <a:gd name="connsiteY35" fmla="*/ 221457 h 2004315"/>
                <a:gd name="connsiteX36" fmla="*/ 778669 w 1085221"/>
                <a:gd name="connsiteY36" fmla="*/ 1828800 h 2004315"/>
                <a:gd name="connsiteX0" fmla="*/ 778669 w 1037168"/>
                <a:gd name="connsiteY0" fmla="*/ 1828800 h 1828802"/>
                <a:gd name="connsiteX1" fmla="*/ 0 w 1037168"/>
                <a:gd name="connsiteY1" fmla="*/ 1828800 h 1828802"/>
                <a:gd name="connsiteX2" fmla="*/ 11906 w 1037168"/>
                <a:gd name="connsiteY2" fmla="*/ 57150 h 1828802"/>
                <a:gd name="connsiteX3" fmla="*/ 11906 w 1037168"/>
                <a:gd name="connsiteY3" fmla="*/ 57150 h 1828802"/>
                <a:gd name="connsiteX4" fmla="*/ 16669 w 1037168"/>
                <a:gd name="connsiteY4" fmla="*/ 35719 h 1828802"/>
                <a:gd name="connsiteX5" fmla="*/ 26194 w 1037168"/>
                <a:gd name="connsiteY5" fmla="*/ 33338 h 1828802"/>
                <a:gd name="connsiteX6" fmla="*/ 30956 w 1037168"/>
                <a:gd name="connsiteY6" fmla="*/ 28575 h 1828802"/>
                <a:gd name="connsiteX7" fmla="*/ 164306 w 1037168"/>
                <a:gd name="connsiteY7" fmla="*/ 28575 h 1828802"/>
                <a:gd name="connsiteX8" fmla="*/ 164306 w 1037168"/>
                <a:gd name="connsiteY8" fmla="*/ 28575 h 1828802"/>
                <a:gd name="connsiteX9" fmla="*/ 185737 w 1037168"/>
                <a:gd name="connsiteY9" fmla="*/ 26194 h 1828802"/>
                <a:gd name="connsiteX10" fmla="*/ 195262 w 1037168"/>
                <a:gd name="connsiteY10" fmla="*/ 21432 h 1828802"/>
                <a:gd name="connsiteX11" fmla="*/ 209550 w 1037168"/>
                <a:gd name="connsiteY11" fmla="*/ 9525 h 1828802"/>
                <a:gd name="connsiteX12" fmla="*/ 216694 w 1037168"/>
                <a:gd name="connsiteY12" fmla="*/ 0 h 1828802"/>
                <a:gd name="connsiteX13" fmla="*/ 235744 w 1037168"/>
                <a:gd name="connsiteY13" fmla="*/ 2382 h 1828802"/>
                <a:gd name="connsiteX14" fmla="*/ 238125 w 1037168"/>
                <a:gd name="connsiteY14" fmla="*/ 11907 h 1828802"/>
                <a:gd name="connsiteX15" fmla="*/ 240506 w 1037168"/>
                <a:gd name="connsiteY15" fmla="*/ 19050 h 1828802"/>
                <a:gd name="connsiteX16" fmla="*/ 245269 w 1037168"/>
                <a:gd name="connsiteY16" fmla="*/ 26194 h 1828802"/>
                <a:gd name="connsiteX17" fmla="*/ 523875 w 1037168"/>
                <a:gd name="connsiteY17" fmla="*/ 23813 h 1828802"/>
                <a:gd name="connsiteX18" fmla="*/ 523875 w 1037168"/>
                <a:gd name="connsiteY18" fmla="*/ 23813 h 1828802"/>
                <a:gd name="connsiteX19" fmla="*/ 540544 w 1037168"/>
                <a:gd name="connsiteY19" fmla="*/ 9525 h 1828802"/>
                <a:gd name="connsiteX20" fmla="*/ 547687 w 1037168"/>
                <a:gd name="connsiteY20" fmla="*/ 7144 h 1828802"/>
                <a:gd name="connsiteX21" fmla="*/ 554831 w 1037168"/>
                <a:gd name="connsiteY21" fmla="*/ 2382 h 1828802"/>
                <a:gd name="connsiteX22" fmla="*/ 576262 w 1037168"/>
                <a:gd name="connsiteY22" fmla="*/ 4763 h 1828802"/>
                <a:gd name="connsiteX23" fmla="*/ 578644 w 1037168"/>
                <a:gd name="connsiteY23" fmla="*/ 11907 h 1828802"/>
                <a:gd name="connsiteX24" fmla="*/ 581025 w 1037168"/>
                <a:gd name="connsiteY24" fmla="*/ 23813 h 1828802"/>
                <a:gd name="connsiteX25" fmla="*/ 588169 w 1037168"/>
                <a:gd name="connsiteY25" fmla="*/ 26194 h 1828802"/>
                <a:gd name="connsiteX26" fmla="*/ 611981 w 1037168"/>
                <a:gd name="connsiteY26" fmla="*/ 28575 h 1828802"/>
                <a:gd name="connsiteX27" fmla="*/ 754856 w 1037168"/>
                <a:gd name="connsiteY27" fmla="*/ 142875 h 1828802"/>
                <a:gd name="connsiteX28" fmla="*/ 754856 w 1037168"/>
                <a:gd name="connsiteY28" fmla="*/ 145257 h 1828802"/>
                <a:gd name="connsiteX29" fmla="*/ 752475 w 1037168"/>
                <a:gd name="connsiteY29" fmla="*/ 166688 h 1828802"/>
                <a:gd name="connsiteX30" fmla="*/ 757237 w 1037168"/>
                <a:gd name="connsiteY30" fmla="*/ 173832 h 1828802"/>
                <a:gd name="connsiteX31" fmla="*/ 759619 w 1037168"/>
                <a:gd name="connsiteY31" fmla="*/ 183357 h 1828802"/>
                <a:gd name="connsiteX32" fmla="*/ 764381 w 1037168"/>
                <a:gd name="connsiteY32" fmla="*/ 197644 h 1828802"/>
                <a:gd name="connsiteX33" fmla="*/ 766762 w 1037168"/>
                <a:gd name="connsiteY33" fmla="*/ 204788 h 1828802"/>
                <a:gd name="connsiteX34" fmla="*/ 771525 w 1037168"/>
                <a:gd name="connsiteY34" fmla="*/ 211932 h 1828802"/>
                <a:gd name="connsiteX35" fmla="*/ 776287 w 1037168"/>
                <a:gd name="connsiteY35" fmla="*/ 221457 h 1828802"/>
                <a:gd name="connsiteX36" fmla="*/ 778669 w 1037168"/>
                <a:gd name="connsiteY36" fmla="*/ 1828800 h 1828802"/>
                <a:gd name="connsiteX0" fmla="*/ 778669 w 780529"/>
                <a:gd name="connsiteY0" fmla="*/ 1828800 h 1829329"/>
                <a:gd name="connsiteX1" fmla="*/ 0 w 780529"/>
                <a:gd name="connsiteY1" fmla="*/ 1828800 h 1829329"/>
                <a:gd name="connsiteX2" fmla="*/ 11906 w 780529"/>
                <a:gd name="connsiteY2" fmla="*/ 57150 h 1829329"/>
                <a:gd name="connsiteX3" fmla="*/ 11906 w 780529"/>
                <a:gd name="connsiteY3" fmla="*/ 57150 h 1829329"/>
                <a:gd name="connsiteX4" fmla="*/ 16669 w 780529"/>
                <a:gd name="connsiteY4" fmla="*/ 35719 h 1829329"/>
                <a:gd name="connsiteX5" fmla="*/ 26194 w 780529"/>
                <a:gd name="connsiteY5" fmla="*/ 33338 h 1829329"/>
                <a:gd name="connsiteX6" fmla="*/ 30956 w 780529"/>
                <a:gd name="connsiteY6" fmla="*/ 28575 h 1829329"/>
                <a:gd name="connsiteX7" fmla="*/ 164306 w 780529"/>
                <a:gd name="connsiteY7" fmla="*/ 28575 h 1829329"/>
                <a:gd name="connsiteX8" fmla="*/ 164306 w 780529"/>
                <a:gd name="connsiteY8" fmla="*/ 28575 h 1829329"/>
                <a:gd name="connsiteX9" fmla="*/ 185737 w 780529"/>
                <a:gd name="connsiteY9" fmla="*/ 26194 h 1829329"/>
                <a:gd name="connsiteX10" fmla="*/ 195262 w 780529"/>
                <a:gd name="connsiteY10" fmla="*/ 21432 h 1829329"/>
                <a:gd name="connsiteX11" fmla="*/ 209550 w 780529"/>
                <a:gd name="connsiteY11" fmla="*/ 9525 h 1829329"/>
                <a:gd name="connsiteX12" fmla="*/ 216694 w 780529"/>
                <a:gd name="connsiteY12" fmla="*/ 0 h 1829329"/>
                <a:gd name="connsiteX13" fmla="*/ 235744 w 780529"/>
                <a:gd name="connsiteY13" fmla="*/ 2382 h 1829329"/>
                <a:gd name="connsiteX14" fmla="*/ 238125 w 780529"/>
                <a:gd name="connsiteY14" fmla="*/ 11907 h 1829329"/>
                <a:gd name="connsiteX15" fmla="*/ 240506 w 780529"/>
                <a:gd name="connsiteY15" fmla="*/ 19050 h 1829329"/>
                <a:gd name="connsiteX16" fmla="*/ 245269 w 780529"/>
                <a:gd name="connsiteY16" fmla="*/ 26194 h 1829329"/>
                <a:gd name="connsiteX17" fmla="*/ 523875 w 780529"/>
                <a:gd name="connsiteY17" fmla="*/ 23813 h 1829329"/>
                <a:gd name="connsiteX18" fmla="*/ 523875 w 780529"/>
                <a:gd name="connsiteY18" fmla="*/ 23813 h 1829329"/>
                <a:gd name="connsiteX19" fmla="*/ 540544 w 780529"/>
                <a:gd name="connsiteY19" fmla="*/ 9525 h 1829329"/>
                <a:gd name="connsiteX20" fmla="*/ 547687 w 780529"/>
                <a:gd name="connsiteY20" fmla="*/ 7144 h 1829329"/>
                <a:gd name="connsiteX21" fmla="*/ 554831 w 780529"/>
                <a:gd name="connsiteY21" fmla="*/ 2382 h 1829329"/>
                <a:gd name="connsiteX22" fmla="*/ 576262 w 780529"/>
                <a:gd name="connsiteY22" fmla="*/ 4763 h 1829329"/>
                <a:gd name="connsiteX23" fmla="*/ 578644 w 780529"/>
                <a:gd name="connsiteY23" fmla="*/ 11907 h 1829329"/>
                <a:gd name="connsiteX24" fmla="*/ 581025 w 780529"/>
                <a:gd name="connsiteY24" fmla="*/ 23813 h 1829329"/>
                <a:gd name="connsiteX25" fmla="*/ 588169 w 780529"/>
                <a:gd name="connsiteY25" fmla="*/ 26194 h 1829329"/>
                <a:gd name="connsiteX26" fmla="*/ 611981 w 780529"/>
                <a:gd name="connsiteY26" fmla="*/ 28575 h 1829329"/>
                <a:gd name="connsiteX27" fmla="*/ 754856 w 780529"/>
                <a:gd name="connsiteY27" fmla="*/ 142875 h 1829329"/>
                <a:gd name="connsiteX28" fmla="*/ 754856 w 780529"/>
                <a:gd name="connsiteY28" fmla="*/ 145257 h 1829329"/>
                <a:gd name="connsiteX29" fmla="*/ 752475 w 780529"/>
                <a:gd name="connsiteY29" fmla="*/ 166688 h 1829329"/>
                <a:gd name="connsiteX30" fmla="*/ 757237 w 780529"/>
                <a:gd name="connsiteY30" fmla="*/ 173832 h 1829329"/>
                <a:gd name="connsiteX31" fmla="*/ 759619 w 780529"/>
                <a:gd name="connsiteY31" fmla="*/ 183357 h 1829329"/>
                <a:gd name="connsiteX32" fmla="*/ 764381 w 780529"/>
                <a:gd name="connsiteY32" fmla="*/ 197644 h 1829329"/>
                <a:gd name="connsiteX33" fmla="*/ 766762 w 780529"/>
                <a:gd name="connsiteY33" fmla="*/ 204788 h 1829329"/>
                <a:gd name="connsiteX34" fmla="*/ 771525 w 780529"/>
                <a:gd name="connsiteY34" fmla="*/ 211932 h 1829329"/>
                <a:gd name="connsiteX35" fmla="*/ 776287 w 780529"/>
                <a:gd name="connsiteY35" fmla="*/ 221457 h 1829329"/>
                <a:gd name="connsiteX36" fmla="*/ 778669 w 780529"/>
                <a:gd name="connsiteY36" fmla="*/ 1828800 h 18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0529" h="1829329">
                  <a:moveTo>
                    <a:pt x="778669" y="1828800"/>
                  </a:moveTo>
                  <a:cubicBezTo>
                    <a:pt x="773113" y="1829991"/>
                    <a:pt x="259556" y="1828800"/>
                    <a:pt x="0" y="1828800"/>
                  </a:cubicBezTo>
                  <a:cubicBezTo>
                    <a:pt x="3969" y="1238250"/>
                    <a:pt x="7937" y="647700"/>
                    <a:pt x="11906" y="57150"/>
                  </a:cubicBezTo>
                  <a:lnTo>
                    <a:pt x="11906" y="57150"/>
                  </a:lnTo>
                  <a:cubicBezTo>
                    <a:pt x="13494" y="50006"/>
                    <a:pt x="12904" y="41994"/>
                    <a:pt x="16669" y="35719"/>
                  </a:cubicBezTo>
                  <a:cubicBezTo>
                    <a:pt x="18353" y="32913"/>
                    <a:pt x="23267" y="34802"/>
                    <a:pt x="26194" y="33338"/>
                  </a:cubicBezTo>
                  <a:cubicBezTo>
                    <a:pt x="28202" y="32334"/>
                    <a:pt x="29369" y="30163"/>
                    <a:pt x="30956" y="28575"/>
                  </a:cubicBezTo>
                  <a:lnTo>
                    <a:pt x="164306" y="28575"/>
                  </a:lnTo>
                  <a:lnTo>
                    <a:pt x="164306" y="28575"/>
                  </a:lnTo>
                  <a:cubicBezTo>
                    <a:pt x="171450" y="27781"/>
                    <a:pt x="178733" y="27810"/>
                    <a:pt x="185737" y="26194"/>
                  </a:cubicBezTo>
                  <a:cubicBezTo>
                    <a:pt x="189196" y="25396"/>
                    <a:pt x="192180" y="23193"/>
                    <a:pt x="195262" y="21432"/>
                  </a:cubicBezTo>
                  <a:cubicBezTo>
                    <a:pt x="201434" y="17905"/>
                    <a:pt x="204823" y="15040"/>
                    <a:pt x="209550" y="9525"/>
                  </a:cubicBezTo>
                  <a:cubicBezTo>
                    <a:pt x="212133" y="6512"/>
                    <a:pt x="214313" y="3175"/>
                    <a:pt x="216694" y="0"/>
                  </a:cubicBezTo>
                  <a:cubicBezTo>
                    <a:pt x="223044" y="794"/>
                    <a:pt x="230150" y="-726"/>
                    <a:pt x="235744" y="2382"/>
                  </a:cubicBezTo>
                  <a:cubicBezTo>
                    <a:pt x="238605" y="3971"/>
                    <a:pt x="237226" y="8760"/>
                    <a:pt x="238125" y="11907"/>
                  </a:cubicBezTo>
                  <a:cubicBezTo>
                    <a:pt x="238814" y="14320"/>
                    <a:pt x="239384" y="16805"/>
                    <a:pt x="240506" y="19050"/>
                  </a:cubicBezTo>
                  <a:cubicBezTo>
                    <a:pt x="241786" y="21610"/>
                    <a:pt x="245269" y="26194"/>
                    <a:pt x="245269" y="26194"/>
                  </a:cubicBezTo>
                  <a:lnTo>
                    <a:pt x="523875" y="23813"/>
                  </a:lnTo>
                  <a:lnTo>
                    <a:pt x="523875" y="23813"/>
                  </a:lnTo>
                  <a:cubicBezTo>
                    <a:pt x="529431" y="19050"/>
                    <a:pt x="534549" y="13722"/>
                    <a:pt x="540544" y="9525"/>
                  </a:cubicBezTo>
                  <a:cubicBezTo>
                    <a:pt x="542600" y="8086"/>
                    <a:pt x="545442" y="8266"/>
                    <a:pt x="547687" y="7144"/>
                  </a:cubicBezTo>
                  <a:cubicBezTo>
                    <a:pt x="550247" y="5864"/>
                    <a:pt x="552450" y="3969"/>
                    <a:pt x="554831" y="2382"/>
                  </a:cubicBezTo>
                  <a:cubicBezTo>
                    <a:pt x="561975" y="3176"/>
                    <a:pt x="569588" y="2094"/>
                    <a:pt x="576262" y="4763"/>
                  </a:cubicBezTo>
                  <a:cubicBezTo>
                    <a:pt x="578593" y="5695"/>
                    <a:pt x="578035" y="9472"/>
                    <a:pt x="578644" y="11907"/>
                  </a:cubicBezTo>
                  <a:cubicBezTo>
                    <a:pt x="579626" y="15833"/>
                    <a:pt x="578780" y="20446"/>
                    <a:pt x="581025" y="23813"/>
                  </a:cubicBezTo>
                  <a:cubicBezTo>
                    <a:pt x="582417" y="25902"/>
                    <a:pt x="585734" y="25585"/>
                    <a:pt x="588169" y="26194"/>
                  </a:cubicBezTo>
                  <a:cubicBezTo>
                    <a:pt x="600807" y="29353"/>
                    <a:pt x="599126" y="28575"/>
                    <a:pt x="611981" y="28575"/>
                  </a:cubicBezTo>
                  <a:lnTo>
                    <a:pt x="754856" y="142875"/>
                  </a:lnTo>
                  <a:lnTo>
                    <a:pt x="754856" y="145257"/>
                  </a:lnTo>
                  <a:cubicBezTo>
                    <a:pt x="754062" y="152401"/>
                    <a:pt x="751878" y="159525"/>
                    <a:pt x="752475" y="166688"/>
                  </a:cubicBezTo>
                  <a:cubicBezTo>
                    <a:pt x="752713" y="169540"/>
                    <a:pt x="756110" y="171202"/>
                    <a:pt x="757237" y="173832"/>
                  </a:cubicBezTo>
                  <a:cubicBezTo>
                    <a:pt x="758526" y="176840"/>
                    <a:pt x="758679" y="180222"/>
                    <a:pt x="759619" y="183357"/>
                  </a:cubicBezTo>
                  <a:cubicBezTo>
                    <a:pt x="761062" y="188165"/>
                    <a:pt x="762794" y="192882"/>
                    <a:pt x="764381" y="197644"/>
                  </a:cubicBezTo>
                  <a:cubicBezTo>
                    <a:pt x="765175" y="200025"/>
                    <a:pt x="765370" y="202700"/>
                    <a:pt x="766762" y="204788"/>
                  </a:cubicBezTo>
                  <a:lnTo>
                    <a:pt x="771525" y="211932"/>
                  </a:lnTo>
                  <a:cubicBezTo>
                    <a:pt x="774261" y="220140"/>
                    <a:pt x="772132" y="217300"/>
                    <a:pt x="776287" y="221457"/>
                  </a:cubicBezTo>
                  <a:cubicBezTo>
                    <a:pt x="775493" y="758032"/>
                    <a:pt x="784225" y="1827609"/>
                    <a:pt x="778669" y="1828800"/>
                  </a:cubicBez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 bwMode="auto">
            <a:xfrm>
              <a:off x="352425" y="6422760"/>
              <a:ext cx="790575" cy="184417"/>
            </a:xfrm>
            <a:custGeom>
              <a:avLst/>
              <a:gdLst>
                <a:gd name="connsiteX0" fmla="*/ 0 w 790575"/>
                <a:gd name="connsiteY0" fmla="*/ 0 h 165102"/>
                <a:gd name="connsiteX1" fmla="*/ 790575 w 790575"/>
                <a:gd name="connsiteY1" fmla="*/ 6350 h 165102"/>
                <a:gd name="connsiteX2" fmla="*/ 790575 w 790575"/>
                <a:gd name="connsiteY2" fmla="*/ 50800 h 165102"/>
                <a:gd name="connsiteX3" fmla="*/ 790575 w 790575"/>
                <a:gd name="connsiteY3" fmla="*/ 50800 h 165102"/>
                <a:gd name="connsiteX4" fmla="*/ 765175 w 790575"/>
                <a:gd name="connsiteY4" fmla="*/ 41275 h 165102"/>
                <a:gd name="connsiteX5" fmla="*/ 755650 w 790575"/>
                <a:gd name="connsiteY5" fmla="*/ 34925 h 165102"/>
                <a:gd name="connsiteX6" fmla="*/ 736600 w 790575"/>
                <a:gd name="connsiteY6" fmla="*/ 28575 h 165102"/>
                <a:gd name="connsiteX7" fmla="*/ 720725 w 790575"/>
                <a:gd name="connsiteY7" fmla="*/ 47625 h 165102"/>
                <a:gd name="connsiteX8" fmla="*/ 717550 w 790575"/>
                <a:gd name="connsiteY8" fmla="*/ 57150 h 165102"/>
                <a:gd name="connsiteX9" fmla="*/ 704850 w 790575"/>
                <a:gd name="connsiteY9" fmla="*/ 76200 h 165102"/>
                <a:gd name="connsiteX10" fmla="*/ 698500 w 790575"/>
                <a:gd name="connsiteY10" fmla="*/ 85725 h 165102"/>
                <a:gd name="connsiteX11" fmla="*/ 692150 w 790575"/>
                <a:gd name="connsiteY11" fmla="*/ 95250 h 165102"/>
                <a:gd name="connsiteX12" fmla="*/ 673100 w 790575"/>
                <a:gd name="connsiteY12" fmla="*/ 111125 h 165102"/>
                <a:gd name="connsiteX13" fmla="*/ 654050 w 790575"/>
                <a:gd name="connsiteY13" fmla="*/ 123825 h 165102"/>
                <a:gd name="connsiteX14" fmla="*/ 644525 w 790575"/>
                <a:gd name="connsiteY14" fmla="*/ 130175 h 165102"/>
                <a:gd name="connsiteX15" fmla="*/ 635000 w 790575"/>
                <a:gd name="connsiteY15" fmla="*/ 136525 h 165102"/>
                <a:gd name="connsiteX16" fmla="*/ 625475 w 790575"/>
                <a:gd name="connsiteY16" fmla="*/ 142875 h 165102"/>
                <a:gd name="connsiteX17" fmla="*/ 606425 w 790575"/>
                <a:gd name="connsiteY17" fmla="*/ 149225 h 165102"/>
                <a:gd name="connsiteX18" fmla="*/ 584200 w 790575"/>
                <a:gd name="connsiteY18" fmla="*/ 158750 h 165102"/>
                <a:gd name="connsiteX19" fmla="*/ 561975 w 790575"/>
                <a:gd name="connsiteY19" fmla="*/ 165100 h 165102"/>
                <a:gd name="connsiteX20" fmla="*/ 219075 w 790575"/>
                <a:gd name="connsiteY20" fmla="*/ 161925 h 165102"/>
                <a:gd name="connsiteX21" fmla="*/ 219075 w 790575"/>
                <a:gd name="connsiteY21" fmla="*/ 161925 h 165102"/>
                <a:gd name="connsiteX22" fmla="*/ 174625 w 790575"/>
                <a:gd name="connsiteY22" fmla="*/ 146050 h 165102"/>
                <a:gd name="connsiteX23" fmla="*/ 165100 w 790575"/>
                <a:gd name="connsiteY23" fmla="*/ 142875 h 165102"/>
                <a:gd name="connsiteX24" fmla="*/ 155575 w 790575"/>
                <a:gd name="connsiteY24" fmla="*/ 139700 h 165102"/>
                <a:gd name="connsiteX25" fmla="*/ 139700 w 790575"/>
                <a:gd name="connsiteY25" fmla="*/ 133350 h 165102"/>
                <a:gd name="connsiteX26" fmla="*/ 120650 w 790575"/>
                <a:gd name="connsiteY26" fmla="*/ 120650 h 165102"/>
                <a:gd name="connsiteX27" fmla="*/ 101600 w 790575"/>
                <a:gd name="connsiteY27" fmla="*/ 111125 h 165102"/>
                <a:gd name="connsiteX28" fmla="*/ 88900 w 790575"/>
                <a:gd name="connsiteY28" fmla="*/ 92075 h 165102"/>
                <a:gd name="connsiteX29" fmla="*/ 85725 w 790575"/>
                <a:gd name="connsiteY29" fmla="*/ 79375 h 165102"/>
                <a:gd name="connsiteX30" fmla="*/ 73025 w 790575"/>
                <a:gd name="connsiteY30" fmla="*/ 60325 h 165102"/>
                <a:gd name="connsiteX31" fmla="*/ 66675 w 790575"/>
                <a:gd name="connsiteY31" fmla="*/ 47625 h 165102"/>
                <a:gd name="connsiteX32" fmla="*/ 60325 w 790575"/>
                <a:gd name="connsiteY32" fmla="*/ 38100 h 165102"/>
                <a:gd name="connsiteX33" fmla="*/ 57150 w 790575"/>
                <a:gd name="connsiteY33" fmla="*/ 28575 h 165102"/>
                <a:gd name="connsiteX34" fmla="*/ 47625 w 790575"/>
                <a:gd name="connsiteY34" fmla="*/ 22225 h 165102"/>
                <a:gd name="connsiteX35" fmla="*/ 22225 w 790575"/>
                <a:gd name="connsiteY35" fmla="*/ 25400 h 165102"/>
                <a:gd name="connsiteX36" fmla="*/ 19050 w 790575"/>
                <a:gd name="connsiteY36" fmla="*/ 34925 h 165102"/>
                <a:gd name="connsiteX37" fmla="*/ 9525 w 790575"/>
                <a:gd name="connsiteY37" fmla="*/ 41275 h 165102"/>
                <a:gd name="connsiteX38" fmla="*/ 0 w 790575"/>
                <a:gd name="connsiteY38" fmla="*/ 0 h 16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90575" h="165102">
                  <a:moveTo>
                    <a:pt x="0" y="0"/>
                  </a:moveTo>
                  <a:lnTo>
                    <a:pt x="790575" y="6350"/>
                  </a:lnTo>
                  <a:lnTo>
                    <a:pt x="790575" y="50800"/>
                  </a:lnTo>
                  <a:lnTo>
                    <a:pt x="790575" y="50800"/>
                  </a:lnTo>
                  <a:cubicBezTo>
                    <a:pt x="782108" y="47625"/>
                    <a:pt x="773407" y="45017"/>
                    <a:pt x="765175" y="41275"/>
                  </a:cubicBezTo>
                  <a:cubicBezTo>
                    <a:pt x="761701" y="39696"/>
                    <a:pt x="759137" y="36475"/>
                    <a:pt x="755650" y="34925"/>
                  </a:cubicBezTo>
                  <a:cubicBezTo>
                    <a:pt x="749533" y="32207"/>
                    <a:pt x="736600" y="28575"/>
                    <a:pt x="736600" y="28575"/>
                  </a:cubicBezTo>
                  <a:cubicBezTo>
                    <a:pt x="729578" y="35597"/>
                    <a:pt x="725145" y="38784"/>
                    <a:pt x="720725" y="47625"/>
                  </a:cubicBezTo>
                  <a:cubicBezTo>
                    <a:pt x="719228" y="50618"/>
                    <a:pt x="719175" y="54224"/>
                    <a:pt x="717550" y="57150"/>
                  </a:cubicBezTo>
                  <a:cubicBezTo>
                    <a:pt x="713844" y="63821"/>
                    <a:pt x="709083" y="69850"/>
                    <a:pt x="704850" y="76200"/>
                  </a:cubicBezTo>
                  <a:lnTo>
                    <a:pt x="698500" y="85725"/>
                  </a:lnTo>
                  <a:cubicBezTo>
                    <a:pt x="696383" y="88900"/>
                    <a:pt x="695325" y="93133"/>
                    <a:pt x="692150" y="95250"/>
                  </a:cubicBezTo>
                  <a:cubicBezTo>
                    <a:pt x="658113" y="117941"/>
                    <a:pt x="709770" y="82604"/>
                    <a:pt x="673100" y="111125"/>
                  </a:cubicBezTo>
                  <a:cubicBezTo>
                    <a:pt x="667076" y="115810"/>
                    <a:pt x="660400" y="119592"/>
                    <a:pt x="654050" y="123825"/>
                  </a:cubicBezTo>
                  <a:lnTo>
                    <a:pt x="644525" y="130175"/>
                  </a:lnTo>
                  <a:lnTo>
                    <a:pt x="635000" y="136525"/>
                  </a:lnTo>
                  <a:cubicBezTo>
                    <a:pt x="631825" y="138642"/>
                    <a:pt x="629095" y="141668"/>
                    <a:pt x="625475" y="142875"/>
                  </a:cubicBezTo>
                  <a:cubicBezTo>
                    <a:pt x="619125" y="144992"/>
                    <a:pt x="611994" y="145512"/>
                    <a:pt x="606425" y="149225"/>
                  </a:cubicBezTo>
                  <a:cubicBezTo>
                    <a:pt x="591313" y="159299"/>
                    <a:pt x="602839" y="153158"/>
                    <a:pt x="584200" y="158750"/>
                  </a:cubicBezTo>
                  <a:cubicBezTo>
                    <a:pt x="561918" y="165435"/>
                    <a:pt x="572196" y="165100"/>
                    <a:pt x="561975" y="165100"/>
                  </a:cubicBezTo>
                  <a:lnTo>
                    <a:pt x="219075" y="161925"/>
                  </a:lnTo>
                  <a:lnTo>
                    <a:pt x="219075" y="161925"/>
                  </a:lnTo>
                  <a:cubicBezTo>
                    <a:pt x="187408" y="150050"/>
                    <a:pt x="202253" y="155259"/>
                    <a:pt x="174625" y="146050"/>
                  </a:cubicBezTo>
                  <a:lnTo>
                    <a:pt x="165100" y="142875"/>
                  </a:lnTo>
                  <a:cubicBezTo>
                    <a:pt x="161925" y="141817"/>
                    <a:pt x="158682" y="140943"/>
                    <a:pt x="155575" y="139700"/>
                  </a:cubicBezTo>
                  <a:cubicBezTo>
                    <a:pt x="150283" y="137583"/>
                    <a:pt x="144703" y="136079"/>
                    <a:pt x="139700" y="133350"/>
                  </a:cubicBezTo>
                  <a:cubicBezTo>
                    <a:pt x="133000" y="129696"/>
                    <a:pt x="127890" y="123063"/>
                    <a:pt x="120650" y="120650"/>
                  </a:cubicBezTo>
                  <a:cubicBezTo>
                    <a:pt x="107505" y="116268"/>
                    <a:pt x="113910" y="119331"/>
                    <a:pt x="101600" y="111125"/>
                  </a:cubicBezTo>
                  <a:cubicBezTo>
                    <a:pt x="97367" y="104775"/>
                    <a:pt x="90751" y="99479"/>
                    <a:pt x="88900" y="92075"/>
                  </a:cubicBezTo>
                  <a:cubicBezTo>
                    <a:pt x="87842" y="87842"/>
                    <a:pt x="87676" y="83278"/>
                    <a:pt x="85725" y="79375"/>
                  </a:cubicBezTo>
                  <a:cubicBezTo>
                    <a:pt x="82312" y="72549"/>
                    <a:pt x="76438" y="67151"/>
                    <a:pt x="73025" y="60325"/>
                  </a:cubicBezTo>
                  <a:cubicBezTo>
                    <a:pt x="70908" y="56092"/>
                    <a:pt x="69023" y="51734"/>
                    <a:pt x="66675" y="47625"/>
                  </a:cubicBezTo>
                  <a:cubicBezTo>
                    <a:pt x="64782" y="44312"/>
                    <a:pt x="62032" y="41513"/>
                    <a:pt x="60325" y="38100"/>
                  </a:cubicBezTo>
                  <a:cubicBezTo>
                    <a:pt x="58828" y="35107"/>
                    <a:pt x="59241" y="31188"/>
                    <a:pt x="57150" y="28575"/>
                  </a:cubicBezTo>
                  <a:cubicBezTo>
                    <a:pt x="54766" y="25595"/>
                    <a:pt x="50800" y="24342"/>
                    <a:pt x="47625" y="22225"/>
                  </a:cubicBezTo>
                  <a:cubicBezTo>
                    <a:pt x="39158" y="23283"/>
                    <a:pt x="30022" y="21935"/>
                    <a:pt x="22225" y="25400"/>
                  </a:cubicBezTo>
                  <a:cubicBezTo>
                    <a:pt x="19167" y="26759"/>
                    <a:pt x="21141" y="32312"/>
                    <a:pt x="19050" y="34925"/>
                  </a:cubicBezTo>
                  <a:cubicBezTo>
                    <a:pt x="16666" y="37905"/>
                    <a:pt x="12505" y="38891"/>
                    <a:pt x="9525" y="41275"/>
                  </a:cubicBezTo>
                  <a:cubicBezTo>
                    <a:pt x="7188" y="43145"/>
                    <a:pt x="5292" y="45508"/>
                    <a:pt x="0" y="0"/>
                  </a:cubicBezTo>
                  <a:close/>
                </a:path>
              </a:pathLst>
            </a:custGeom>
            <a:solidFill>
              <a:schemeClr val="accent5">
                <a:alpha val="6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5960532" y="5382779"/>
            <a:ext cx="19729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Oil charge has been reduced from 0.74L to 0.47L</a:t>
            </a:r>
          </a:p>
          <a:p>
            <a:r>
              <a:rPr lang="fr-BE" sz="1100" dirty="0" err="1">
                <a:solidFill>
                  <a:srgbClr val="00B050"/>
                </a:solidFill>
              </a:rPr>
              <a:t>Reduction</a:t>
            </a:r>
            <a:r>
              <a:rPr lang="fr-BE" sz="1100" dirty="0">
                <a:solidFill>
                  <a:srgbClr val="00B050"/>
                </a:solidFill>
              </a:rPr>
              <a:t> of R290 </a:t>
            </a:r>
            <a:r>
              <a:rPr lang="fr-BE" sz="1100" dirty="0" err="1">
                <a:solidFill>
                  <a:srgbClr val="00B050"/>
                </a:solidFill>
              </a:rPr>
              <a:t>diluted</a:t>
            </a:r>
            <a:r>
              <a:rPr lang="fr-BE" sz="1100" dirty="0">
                <a:solidFill>
                  <a:srgbClr val="00B050"/>
                </a:solidFill>
              </a:rPr>
              <a:t> in </a:t>
            </a:r>
            <a:r>
              <a:rPr lang="fr-BE" sz="1100" dirty="0" err="1">
                <a:solidFill>
                  <a:srgbClr val="00B050"/>
                </a:solidFill>
              </a:rPr>
              <a:t>oil</a:t>
            </a:r>
            <a:r>
              <a:rPr lang="fr-BE" sz="1100" dirty="0">
                <a:solidFill>
                  <a:srgbClr val="00B050"/>
                </a:solidFill>
              </a:rPr>
              <a:t> </a:t>
            </a:r>
            <a:r>
              <a:rPr lang="fr-BE" sz="1100" dirty="0" err="1">
                <a:solidFill>
                  <a:srgbClr val="00B050"/>
                </a:solidFill>
              </a:rPr>
              <a:t>from</a:t>
            </a:r>
            <a:r>
              <a:rPr lang="fr-BE" sz="1100" dirty="0">
                <a:solidFill>
                  <a:srgbClr val="00B050"/>
                </a:solidFill>
              </a:rPr>
              <a:t> 37g to </a:t>
            </a:r>
            <a:r>
              <a:rPr lang="fr-BE" sz="1100" b="1" dirty="0">
                <a:solidFill>
                  <a:srgbClr val="00B050"/>
                </a:solidFill>
              </a:rPr>
              <a:t>23.8g</a:t>
            </a:r>
            <a:endParaRPr lang="en-US" sz="11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035467" y="4811671"/>
            <a:ext cx="3561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fr-BE" sz="2000" b="1" i="1" dirty="0">
                <a:solidFill>
                  <a:srgbClr val="00B050"/>
                </a:solidFill>
              </a:rPr>
              <a:t>V</a:t>
            </a:r>
            <a:endParaRPr lang="en-US" sz="2000" b="1" i="1" dirty="0" err="1">
              <a:solidFill>
                <a:srgbClr val="00B05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9346" y="2094607"/>
            <a:ext cx="2222817" cy="307777"/>
          </a:xfrm>
          <a:prstGeom prst="rect">
            <a:avLst/>
          </a:prstGeom>
          <a:solidFill>
            <a:schemeClr val="accent3">
              <a:lumMod val="60000"/>
              <a:lumOff val="40000"/>
              <a:alpha val="41000"/>
            </a:schemeClr>
          </a:solidFill>
          <a:ln>
            <a:solidFill>
              <a:srgbClr val="0F245F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Hybrid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Motor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9346" y="4865532"/>
            <a:ext cx="2225950" cy="523220"/>
          </a:xfrm>
          <a:prstGeom prst="rect">
            <a:avLst/>
          </a:prstGeom>
          <a:solidFill>
            <a:schemeClr val="accent3">
              <a:lumMod val="60000"/>
              <a:lumOff val="40000"/>
              <a:alpha val="41000"/>
            </a:schemeClr>
          </a:solidFill>
          <a:ln>
            <a:solidFill>
              <a:srgbClr val="0F245F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Oil Change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BE" sz="1400" kern="0" dirty="0">
                <a:solidFill>
                  <a:srgbClr val="000000"/>
                </a:solidFill>
              </a:rPr>
              <a:t>Hatcol4467 to 3MAF</a:t>
            </a:r>
          </a:p>
        </p:txBody>
      </p:sp>
      <p:sp>
        <p:nvSpPr>
          <p:cNvPr id="5" name="Rectangle 4"/>
          <p:cNvSpPr/>
          <p:nvPr/>
        </p:nvSpPr>
        <p:spPr>
          <a:xfrm>
            <a:off x="470699" y="5497263"/>
            <a:ext cx="17572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BE" sz="1200" kern="0" dirty="0">
                <a:solidFill>
                  <a:srgbClr val="00B050"/>
                </a:solidFill>
              </a:rPr>
              <a:t>ΔCOP +4.3% to +1.1%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BE" sz="1200" kern="0" dirty="0" err="1">
                <a:solidFill>
                  <a:srgbClr val="00B050"/>
                </a:solidFill>
              </a:rPr>
              <a:t>Cost</a:t>
            </a:r>
            <a:r>
              <a:rPr lang="fr-BE" sz="1200" kern="0" dirty="0">
                <a:solidFill>
                  <a:srgbClr val="00B050"/>
                </a:solidFill>
              </a:rPr>
              <a:t> </a:t>
            </a:r>
            <a:r>
              <a:rPr lang="fr-BE" sz="1200" kern="0" dirty="0" err="1">
                <a:solidFill>
                  <a:srgbClr val="00B050"/>
                </a:solidFill>
              </a:rPr>
              <a:t>Reduction</a:t>
            </a:r>
            <a:endParaRPr lang="fr-BE" sz="1200" kern="0" dirty="0">
              <a:solidFill>
                <a:srgbClr val="00B05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l-GR" sz="1200" kern="0" dirty="0">
                <a:solidFill>
                  <a:schemeClr val="bg1">
                    <a:lumMod val="50000"/>
                  </a:schemeClr>
                </a:solidFill>
              </a:rPr>
              <a:t>Δ</a:t>
            </a:r>
            <a:r>
              <a:rPr lang="fr-BE" sz="1200" kern="0" dirty="0">
                <a:solidFill>
                  <a:schemeClr val="bg1">
                    <a:lumMod val="50000"/>
                  </a:schemeClr>
                </a:solidFill>
              </a:rPr>
              <a:t>Dilution +3%</a:t>
            </a:r>
            <a:endParaRPr lang="en-US" sz="12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2" y="2802165"/>
            <a:ext cx="2449443" cy="17297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9346" y="2434358"/>
            <a:ext cx="11079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BE" sz="1200" kern="0" dirty="0">
                <a:solidFill>
                  <a:srgbClr val="00B050"/>
                </a:solidFill>
              </a:rPr>
              <a:t>ΔCOP &gt; +5%</a:t>
            </a:r>
          </a:p>
        </p:txBody>
      </p:sp>
      <p:cxnSp>
        <p:nvCxnSpPr>
          <p:cNvPr id="34" name="Straight Arrow Connector 33"/>
          <p:cNvCxnSpPr>
            <a:endCxn id="32" idx="3"/>
          </p:cNvCxnSpPr>
          <p:nvPr/>
        </p:nvCxnSpPr>
        <p:spPr bwMode="auto">
          <a:xfrm flipH="1" flipV="1">
            <a:off x="2732163" y="2248496"/>
            <a:ext cx="1139860" cy="1920221"/>
          </a:xfrm>
          <a:prstGeom prst="straightConnector1">
            <a:avLst/>
          </a:prstGeom>
          <a:noFill/>
          <a:ln w="254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" name="Straight Arrow Connector 34"/>
          <p:cNvCxnSpPr>
            <a:endCxn id="33" idx="3"/>
          </p:cNvCxnSpPr>
          <p:nvPr/>
        </p:nvCxnSpPr>
        <p:spPr bwMode="auto">
          <a:xfrm flipH="1" flipV="1">
            <a:off x="2735296" y="5127142"/>
            <a:ext cx="1293196" cy="843751"/>
          </a:xfrm>
          <a:prstGeom prst="straightConnector1">
            <a:avLst/>
          </a:prstGeom>
          <a:noFill/>
          <a:ln w="254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" name="Rectangle 11"/>
          <p:cNvSpPr/>
          <p:nvPr/>
        </p:nvSpPr>
        <p:spPr bwMode="auto">
          <a:xfrm>
            <a:off x="2264887" y="6085458"/>
            <a:ext cx="179553" cy="1845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2264887" y="6340088"/>
            <a:ext cx="179553" cy="1845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2264887" y="6583369"/>
            <a:ext cx="179553" cy="1845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444440" y="6034621"/>
            <a:ext cx="550151" cy="27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fr-BE" sz="1200" dirty="0" err="1">
                <a:solidFill>
                  <a:schemeClr val="accent2"/>
                </a:solidFill>
              </a:rPr>
              <a:t>Done</a:t>
            </a:r>
            <a:endParaRPr lang="en-US" sz="1200" dirty="0" err="1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2444440" y="6295951"/>
            <a:ext cx="2255746" cy="27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fr-BE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On-</a:t>
            </a:r>
            <a:r>
              <a:rPr lang="fr-BE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Going</a:t>
            </a:r>
            <a:r>
              <a:rPr lang="fr-BE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(Release </a:t>
            </a:r>
            <a:r>
              <a:rPr lang="fr-BE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Nov</a:t>
            </a:r>
            <a:r>
              <a:rPr lang="fr-BE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2017)</a:t>
            </a:r>
            <a:endParaRPr lang="en-US" sz="1200" dirty="0" err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2444440" y="6548624"/>
            <a:ext cx="550151" cy="27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fr-BE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Done</a:t>
            </a:r>
            <a:endParaRPr lang="en-US" sz="1200" dirty="0" err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49615" y="1189458"/>
            <a:ext cx="3295224" cy="36304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0" hangingPunct="0">
              <a:lnSpc>
                <a:spcPct val="105000"/>
              </a:lnSpc>
            </a:pPr>
            <a:r>
              <a:rPr lang="fr-BE" dirty="0" err="1"/>
              <a:t>Energy</a:t>
            </a:r>
            <a:r>
              <a:rPr lang="fr-BE" dirty="0"/>
              <a:t> </a:t>
            </a:r>
            <a:r>
              <a:rPr lang="fr-BE" dirty="0" err="1"/>
              <a:t>Efficiency</a:t>
            </a:r>
            <a:r>
              <a:rPr lang="fr-BE" dirty="0"/>
              <a:t> Gains</a:t>
            </a:r>
            <a:endParaRPr lang="en-US" dirty="0" err="1"/>
          </a:p>
        </p:txBody>
      </p:sp>
      <p:sp>
        <p:nvSpPr>
          <p:cNvPr id="40" name="TextBox 39"/>
          <p:cNvSpPr txBox="1"/>
          <p:nvPr/>
        </p:nvSpPr>
        <p:spPr bwMode="auto">
          <a:xfrm>
            <a:off x="4969312" y="1190857"/>
            <a:ext cx="3612625" cy="38318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0" hangingPunct="0">
              <a:lnSpc>
                <a:spcPct val="105000"/>
              </a:lnSpc>
            </a:pPr>
            <a:r>
              <a:rPr lang="fr-BE" dirty="0"/>
              <a:t>R290 Charge </a:t>
            </a:r>
            <a:r>
              <a:rPr lang="fr-BE" dirty="0" err="1"/>
              <a:t>Improvements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93128037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BE" dirty="0"/>
              <a:t>EC Fans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12713" y="6248400"/>
            <a:ext cx="8934450" cy="609600"/>
          </a:xfrm>
          <a:solidFill>
            <a:srgbClr val="FFFF99"/>
          </a:solidFill>
        </p:spPr>
        <p:txBody>
          <a:bodyPr/>
          <a:lstStyle/>
          <a:p>
            <a:r>
              <a:rPr lang="fr-BE" dirty="0"/>
              <a:t>EC (Variable Speed) Fans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Implemented</a:t>
            </a:r>
            <a:endParaRPr lang="fr-BE" dirty="0"/>
          </a:p>
          <a:p>
            <a:r>
              <a:rPr lang="fr-BE" dirty="0"/>
              <a:t>Target to </a:t>
            </a:r>
            <a:r>
              <a:rPr lang="fr-BE" dirty="0" err="1"/>
              <a:t>improve</a:t>
            </a:r>
            <a:r>
              <a:rPr lang="fr-BE" dirty="0"/>
              <a:t> </a:t>
            </a:r>
            <a:r>
              <a:rPr lang="fr-BE" dirty="0" err="1"/>
              <a:t>temperature</a:t>
            </a:r>
            <a:r>
              <a:rPr lang="fr-BE" dirty="0"/>
              <a:t> distribution in the cabinet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fr-BE" sz="1400" dirty="0"/>
              <a:t>Objective</a:t>
            </a:r>
          </a:p>
          <a:p>
            <a:pPr lvl="1"/>
            <a:r>
              <a:rPr lang="fr-BE" sz="1200" dirty="0" err="1"/>
              <a:t>Unbalanced</a:t>
            </a:r>
            <a:r>
              <a:rPr lang="fr-BE" sz="1200" dirty="0"/>
              <a:t> fans speed control for </a:t>
            </a:r>
            <a:r>
              <a:rPr lang="fr-BE" sz="1200" dirty="0" err="1"/>
              <a:t>improved</a:t>
            </a:r>
            <a:r>
              <a:rPr lang="fr-BE" sz="1200" dirty="0"/>
              <a:t> </a:t>
            </a:r>
            <a:r>
              <a:rPr lang="fr-BE" sz="1200" dirty="0" err="1"/>
              <a:t>temperature</a:t>
            </a:r>
            <a:r>
              <a:rPr lang="fr-BE" sz="1200" dirty="0"/>
              <a:t> distribution in DC</a:t>
            </a:r>
          </a:p>
          <a:p>
            <a:r>
              <a:rPr lang="fr-BE" sz="1400" dirty="0" err="1"/>
              <a:t>Existing</a:t>
            </a:r>
            <a:r>
              <a:rPr lang="fr-BE" sz="1400" dirty="0"/>
              <a:t>: K1G200-AA89-12 (</a:t>
            </a:r>
            <a:r>
              <a:rPr lang="fr-BE" sz="1400" dirty="0" err="1"/>
              <a:t>Two</a:t>
            </a:r>
            <a:r>
              <a:rPr lang="fr-BE" sz="1400" dirty="0"/>
              <a:t>-speeds 1200-1400rpm) </a:t>
            </a:r>
          </a:p>
          <a:p>
            <a:r>
              <a:rPr lang="fr-BE" sz="1400" dirty="0"/>
              <a:t>New: K1G200-AA60-XN (EC Fans – up to 1800rpm)</a:t>
            </a:r>
          </a:p>
          <a:p>
            <a:r>
              <a:rPr lang="fr-BE" sz="1400" dirty="0"/>
              <a:t>Notes: </a:t>
            </a:r>
          </a:p>
          <a:p>
            <a:pPr lvl="1"/>
            <a:r>
              <a:rPr lang="fr-BE" sz="1200" dirty="0" err="1"/>
              <a:t>Decision</a:t>
            </a:r>
            <a:r>
              <a:rPr lang="fr-BE" sz="1200" dirty="0"/>
              <a:t> to </a:t>
            </a:r>
            <a:r>
              <a:rPr lang="fr-BE" sz="1200" dirty="0" err="1"/>
              <a:t>keep</a:t>
            </a:r>
            <a:r>
              <a:rPr lang="fr-BE" sz="1200" dirty="0"/>
              <a:t> </a:t>
            </a:r>
            <a:r>
              <a:rPr lang="fr-BE" sz="1200" dirty="0" err="1"/>
              <a:t>current</a:t>
            </a:r>
            <a:r>
              <a:rPr lang="fr-BE" sz="1200" dirty="0"/>
              <a:t> fan-</a:t>
            </a:r>
            <a:r>
              <a:rPr lang="fr-BE" sz="1200" dirty="0" err="1"/>
              <a:t>evaporator</a:t>
            </a:r>
            <a:r>
              <a:rPr lang="fr-BE" sz="1200" dirty="0"/>
              <a:t> configuration (fans on top – </a:t>
            </a:r>
            <a:r>
              <a:rPr lang="fr-BE" sz="1200" dirty="0" err="1"/>
              <a:t>coil</a:t>
            </a:r>
            <a:r>
              <a:rPr lang="fr-BE" sz="1200" dirty="0"/>
              <a:t> at </a:t>
            </a:r>
            <a:r>
              <a:rPr lang="fr-BE" sz="1200" dirty="0" err="1"/>
              <a:t>bottom</a:t>
            </a:r>
            <a:r>
              <a:rPr lang="fr-BE" sz="1200" dirty="0"/>
              <a:t>)</a:t>
            </a:r>
          </a:p>
          <a:p>
            <a:pPr lvl="1"/>
            <a:r>
              <a:rPr lang="fr-BE" sz="1200" b="1" dirty="0">
                <a:solidFill>
                  <a:schemeClr val="tx2"/>
                </a:solidFill>
              </a:rPr>
              <a:t>NDA w/ </a:t>
            </a:r>
            <a:r>
              <a:rPr lang="fr-BE" sz="1200" b="1" dirty="0" err="1">
                <a:solidFill>
                  <a:schemeClr val="tx2"/>
                </a:solidFill>
              </a:rPr>
              <a:t>ebm-papst</a:t>
            </a:r>
            <a:r>
              <a:rPr lang="fr-BE" sz="1200" b="1" dirty="0">
                <a:solidFill>
                  <a:schemeClr val="tx2"/>
                </a:solidFill>
              </a:rPr>
              <a:t> </a:t>
            </a:r>
            <a:r>
              <a:rPr lang="fr-BE" sz="1200" b="1" dirty="0" err="1">
                <a:solidFill>
                  <a:schemeClr val="tx2"/>
                </a:solidFill>
              </a:rPr>
              <a:t>under</a:t>
            </a:r>
            <a:r>
              <a:rPr lang="fr-BE" sz="1200" b="1" dirty="0">
                <a:solidFill>
                  <a:schemeClr val="tx2"/>
                </a:solidFill>
              </a:rPr>
              <a:t> </a:t>
            </a:r>
            <a:r>
              <a:rPr lang="fr-BE" sz="1200" b="1" dirty="0" err="1">
                <a:solidFill>
                  <a:schemeClr val="tx2"/>
                </a:solidFill>
              </a:rPr>
              <a:t>preparation</a:t>
            </a:r>
            <a:endParaRPr lang="fr-BE" sz="1200" b="1" dirty="0">
              <a:solidFill>
                <a:schemeClr val="tx2"/>
              </a:solidFill>
            </a:endParaRPr>
          </a:p>
          <a:p>
            <a:pPr lvl="1"/>
            <a:r>
              <a:rPr lang="fr-BE" sz="1200" b="1" dirty="0">
                <a:solidFill>
                  <a:schemeClr val="tx2"/>
                </a:solidFill>
              </a:rPr>
              <a:t>Emerson-</a:t>
            </a:r>
            <a:r>
              <a:rPr lang="fr-BE" sz="1200" b="1" dirty="0" err="1">
                <a:solidFill>
                  <a:schemeClr val="tx2"/>
                </a:solidFill>
              </a:rPr>
              <a:t>EbmPapst</a:t>
            </a:r>
            <a:r>
              <a:rPr lang="fr-BE" sz="1200" b="1" dirty="0">
                <a:solidFill>
                  <a:schemeClr val="tx2"/>
                </a:solidFill>
              </a:rPr>
              <a:t> workshop </a:t>
            </a:r>
            <a:r>
              <a:rPr lang="fr-BE" sz="1200" b="1" dirty="0" err="1">
                <a:solidFill>
                  <a:schemeClr val="tx2"/>
                </a:solidFill>
              </a:rPr>
              <a:t>scheduled</a:t>
            </a:r>
            <a:r>
              <a:rPr lang="fr-BE" sz="1200" b="1" dirty="0">
                <a:solidFill>
                  <a:schemeClr val="tx2"/>
                </a:solidFill>
              </a:rPr>
              <a:t> in AAC (August 4th, 2017)</a:t>
            </a:r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168" y="3598621"/>
            <a:ext cx="3670616" cy="2185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69" y="3795007"/>
            <a:ext cx="891821" cy="17501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2912" y="3866820"/>
            <a:ext cx="2198634" cy="16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1959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Refrigerant Charge Gains &amp; Losses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12713" y="6248400"/>
            <a:ext cx="8934450" cy="609600"/>
          </a:xfrm>
          <a:solidFill>
            <a:srgbClr val="FFFF99"/>
          </a:solidFill>
        </p:spPr>
        <p:txBody>
          <a:bodyPr/>
          <a:lstStyle/>
          <a:p>
            <a:r>
              <a:rPr lang="fr-BE" sz="1800" dirty="0"/>
              <a:t>Focus On Changes </a:t>
            </a:r>
            <a:r>
              <a:rPr lang="fr-BE" sz="1800" dirty="0" err="1"/>
              <a:t>Bringing</a:t>
            </a:r>
            <a:r>
              <a:rPr lang="fr-BE" sz="1800" dirty="0"/>
              <a:t> Charge Gains.</a:t>
            </a:r>
          </a:p>
          <a:p>
            <a:r>
              <a:rPr lang="fr-BE" sz="1800" dirty="0" err="1"/>
              <a:t>Need</a:t>
            </a:r>
            <a:r>
              <a:rPr lang="fr-BE" sz="1800" dirty="0"/>
              <a:t> To </a:t>
            </a:r>
            <a:r>
              <a:rPr lang="fr-BE" sz="1800" dirty="0" err="1"/>
              <a:t>Quantify</a:t>
            </a:r>
            <a:r>
              <a:rPr lang="fr-BE" sz="1800" dirty="0"/>
              <a:t> Gain &amp; </a:t>
            </a:r>
            <a:r>
              <a:rPr lang="fr-BE" sz="1800" dirty="0" err="1"/>
              <a:t>Feasibility</a:t>
            </a:r>
            <a:r>
              <a:rPr lang="fr-BE" sz="1800" dirty="0"/>
              <a:t> of </a:t>
            </a:r>
            <a:r>
              <a:rPr lang="fr-BE" sz="1800" dirty="0" err="1"/>
              <a:t>Compressor</a:t>
            </a:r>
            <a:r>
              <a:rPr lang="fr-BE" sz="1800" dirty="0"/>
              <a:t> Design </a:t>
            </a:r>
            <a:r>
              <a:rPr lang="fr-BE" sz="1800" dirty="0" err="1"/>
              <a:t>Improvement</a:t>
            </a:r>
            <a:endParaRPr lang="en-US" sz="1800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1297036517"/>
              </p:ext>
            </p:extLst>
          </p:nvPr>
        </p:nvGraphicFramePr>
        <p:xfrm>
          <a:off x="1333553" y="2020832"/>
          <a:ext cx="6492770" cy="3842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511">
                  <a:extLst>
                    <a:ext uri="{9D8B030D-6E8A-4147-A177-3AD203B41FA5}">
                      <a16:colId xmlns:a16="http://schemas.microsoft.com/office/drawing/2014/main" val="2080351693"/>
                    </a:ext>
                  </a:extLst>
                </a:gridCol>
                <a:gridCol w="1100936">
                  <a:extLst>
                    <a:ext uri="{9D8B030D-6E8A-4147-A177-3AD203B41FA5}">
                      <a16:colId xmlns:a16="http://schemas.microsoft.com/office/drawing/2014/main" val="1431678682"/>
                    </a:ext>
                  </a:extLst>
                </a:gridCol>
                <a:gridCol w="1473428">
                  <a:extLst>
                    <a:ext uri="{9D8B030D-6E8A-4147-A177-3AD203B41FA5}">
                      <a16:colId xmlns:a16="http://schemas.microsoft.com/office/drawing/2014/main" val="3756515387"/>
                    </a:ext>
                  </a:extLst>
                </a:gridCol>
                <a:gridCol w="1780895">
                  <a:extLst>
                    <a:ext uri="{9D8B030D-6E8A-4147-A177-3AD203B41FA5}">
                      <a16:colId xmlns:a16="http://schemas.microsoft.com/office/drawing/2014/main" val="1743229536"/>
                    </a:ext>
                  </a:extLst>
                </a:gridCol>
              </a:tblGrid>
              <a:tr h="247442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Component</a:t>
                      </a:r>
                      <a:endParaRPr lang="en-US" sz="1200" dirty="0"/>
                    </a:p>
                  </a:txBody>
                  <a:tcPr marL="104349" marR="104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Before</a:t>
                      </a:r>
                      <a:endParaRPr lang="en-US" sz="1200" dirty="0"/>
                    </a:p>
                  </a:txBody>
                  <a:tcPr marL="104349" marR="104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Alternative</a:t>
                      </a:r>
                      <a:endParaRPr lang="en-US" sz="1200" dirty="0"/>
                    </a:p>
                  </a:txBody>
                  <a:tcPr marL="104349" marR="1043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Delta / %</a:t>
                      </a:r>
                      <a:r>
                        <a:rPr lang="it-IT" sz="1200" baseline="0" dirty="0"/>
                        <a:t> on 150g</a:t>
                      </a:r>
                      <a:endParaRPr lang="en-US" sz="1200" dirty="0"/>
                    </a:p>
                  </a:txBody>
                  <a:tcPr marL="104349" marR="104349"/>
                </a:tc>
                <a:extLst>
                  <a:ext uri="{0D108BD9-81ED-4DB2-BD59-A6C34878D82A}">
                    <a16:rowId xmlns:a16="http://schemas.microsoft.com/office/drawing/2014/main" val="1382394951"/>
                  </a:ext>
                </a:extLst>
              </a:tr>
              <a:tr h="36607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Compressor</a:t>
                      </a:r>
                      <a:r>
                        <a:rPr lang="it-IT" sz="1200" b="1" baseline="0" dirty="0"/>
                        <a:t> - free volume</a:t>
                      </a:r>
                      <a:endParaRPr lang="en-US" sz="1200" b="1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baseline="0" dirty="0"/>
                        <a:t>22.9 g</a:t>
                      </a:r>
                      <a:endParaRPr lang="en-US" sz="1200" b="1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11.5g</a:t>
                      </a:r>
                      <a:endParaRPr 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rgbClr val="00B050"/>
                          </a:solidFill>
                        </a:rPr>
                        <a:t>-11.4g / -7.6%</a:t>
                      </a:r>
                      <a:endParaRPr 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marL="104349" marR="104349" anchor="ctr"/>
                </a:tc>
                <a:extLst>
                  <a:ext uri="{0D108BD9-81ED-4DB2-BD59-A6C34878D82A}">
                    <a16:rowId xmlns:a16="http://schemas.microsoft.com/office/drawing/2014/main" val="3070261894"/>
                  </a:ext>
                </a:extLst>
              </a:tr>
              <a:tr h="366078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Compressor</a:t>
                      </a:r>
                      <a:r>
                        <a:rPr lang="it-IT" sz="1200" baseline="0" dirty="0"/>
                        <a:t> - oil dilution</a:t>
                      </a:r>
                      <a:endParaRPr lang="en-US" sz="1200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0.47L Hatcol</a:t>
                      </a:r>
                    </a:p>
                    <a:p>
                      <a:pPr algn="ctr"/>
                      <a:r>
                        <a:rPr lang="it-IT" sz="1200" dirty="0"/>
                        <a:t>23.8 g</a:t>
                      </a:r>
                      <a:endParaRPr lang="en-US" sz="1200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3MAF</a:t>
                      </a:r>
                    </a:p>
                    <a:p>
                      <a:pPr algn="ctr"/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24.6 g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+0.8g</a:t>
                      </a:r>
                      <a:r>
                        <a:rPr lang="it-IT" sz="1200" baseline="0" dirty="0">
                          <a:solidFill>
                            <a:schemeClr val="tx1"/>
                          </a:solidFill>
                        </a:rPr>
                        <a:t> / +0.5%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4349" marR="104349" anchor="ctr"/>
                </a:tc>
                <a:extLst>
                  <a:ext uri="{0D108BD9-81ED-4DB2-BD59-A6C34878D82A}">
                    <a16:rowId xmlns:a16="http://schemas.microsoft.com/office/drawing/2014/main" val="1916756653"/>
                  </a:ext>
                </a:extLst>
              </a:tr>
              <a:tr h="366078">
                <a:tc rowSpan="2"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Filter</a:t>
                      </a:r>
                      <a:r>
                        <a:rPr lang="it-IT" sz="1200" baseline="0" dirty="0"/>
                        <a:t> Drier</a:t>
                      </a:r>
                      <a:endParaRPr lang="en-US" sz="1200" dirty="0"/>
                    </a:p>
                  </a:txBody>
                  <a:tcPr marL="104349" marR="104349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16.5g</a:t>
                      </a:r>
                      <a:endParaRPr lang="en-US" sz="1200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ALCO: 33.0g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+16.5g / +11.0%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104349" marR="104349" anchor="ctr"/>
                </a:tc>
                <a:extLst>
                  <a:ext uri="{0D108BD9-81ED-4DB2-BD59-A6C34878D82A}">
                    <a16:rowId xmlns:a16="http://schemas.microsoft.com/office/drawing/2014/main" val="3790349701"/>
                  </a:ext>
                </a:extLst>
              </a:tr>
              <a:tr h="36607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Parker: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>
                          <a:solidFill>
                            <a:schemeClr val="accent5"/>
                          </a:solidFill>
                        </a:rPr>
                        <a:t>Equivalent ?</a:t>
                      </a:r>
                      <a:endParaRPr lang="en-US" sz="1200" dirty="0">
                        <a:solidFill>
                          <a:schemeClr val="accent5"/>
                        </a:solidFill>
                      </a:endParaRPr>
                    </a:p>
                  </a:txBody>
                  <a:tcPr marL="104349" marR="104349" anchor="ctr"/>
                </a:tc>
                <a:extLst>
                  <a:ext uri="{0D108BD9-81ED-4DB2-BD59-A6C34878D82A}">
                    <a16:rowId xmlns:a16="http://schemas.microsoft.com/office/drawing/2014/main" val="889924718"/>
                  </a:ext>
                </a:extLst>
              </a:tr>
              <a:tr h="366078">
                <a:tc rowSpan="2"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Condenser</a:t>
                      </a:r>
                    </a:p>
                    <a:p>
                      <a:pPr algn="ctr"/>
                      <a:r>
                        <a:rPr lang="it-IT" sz="1200" b="1" dirty="0"/>
                        <a:t>(liquid</a:t>
                      </a:r>
                      <a:r>
                        <a:rPr lang="it-IT" sz="1200" b="1" baseline="0" dirty="0"/>
                        <a:t> 35%)</a:t>
                      </a:r>
                      <a:endParaRPr lang="en-US" sz="1200" b="1" dirty="0"/>
                    </a:p>
                  </a:txBody>
                  <a:tcPr marL="104349" marR="104349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35.5g</a:t>
                      </a:r>
                      <a:endParaRPr lang="en-US" sz="1200" b="1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SWEP x28: 48.0g</a:t>
                      </a:r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+12.5g / +8.3%</a:t>
                      </a:r>
                    </a:p>
                  </a:txBody>
                  <a:tcPr marL="104349" marR="104349" anchor="ctr"/>
                </a:tc>
                <a:extLst>
                  <a:ext uri="{0D108BD9-81ED-4DB2-BD59-A6C34878D82A}">
                    <a16:rowId xmlns:a16="http://schemas.microsoft.com/office/drawing/2014/main" val="1607009777"/>
                  </a:ext>
                </a:extLst>
              </a:tr>
              <a:tr h="36607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/>
                        <a:t>SWEP x20: 32.0g</a:t>
                      </a:r>
                      <a:endParaRPr lang="en-US" sz="1200" b="1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rgbClr val="00B050"/>
                          </a:solidFill>
                        </a:rPr>
                        <a:t>-3.5g / -2.3%</a:t>
                      </a:r>
                      <a:endParaRPr 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marL="104349" marR="104349" anchor="ctr"/>
                </a:tc>
                <a:extLst>
                  <a:ext uri="{0D108BD9-81ED-4DB2-BD59-A6C34878D82A}">
                    <a16:rowId xmlns:a16="http://schemas.microsoft.com/office/drawing/2014/main" val="3211969656"/>
                  </a:ext>
                </a:extLst>
              </a:tr>
              <a:tr h="36607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Liquid Line</a:t>
                      </a:r>
                    </a:p>
                    <a:p>
                      <a:pPr algn="ctr"/>
                      <a:r>
                        <a:rPr lang="it-IT" sz="1200" b="1" dirty="0"/>
                        <a:t>(move</a:t>
                      </a:r>
                      <a:r>
                        <a:rPr lang="it-IT" sz="1200" b="1" baseline="0" dirty="0"/>
                        <a:t> up TXV up)</a:t>
                      </a:r>
                      <a:endParaRPr lang="en-US" sz="1200" b="1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8.2g</a:t>
                      </a:r>
                      <a:endParaRPr lang="en-US" sz="1200" b="1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2.4g</a:t>
                      </a:r>
                      <a:endParaRPr 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rgbClr val="00B050"/>
                          </a:solidFill>
                        </a:rPr>
                        <a:t>-5.8g / -3.9%</a:t>
                      </a:r>
                      <a:endParaRPr 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marL="104349" marR="104349" anchor="ctr">
                    <a:solidFill>
                      <a:srgbClr val="CB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931482"/>
                  </a:ext>
                </a:extLst>
              </a:tr>
              <a:tr h="366078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Evaporator</a:t>
                      </a:r>
                    </a:p>
                    <a:p>
                      <a:pPr algn="ctr"/>
                      <a:r>
                        <a:rPr lang="it-IT" sz="1200" dirty="0"/>
                        <a:t>(liquid 30%)</a:t>
                      </a:r>
                      <a:endParaRPr lang="en-US" sz="1200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145.2g</a:t>
                      </a:r>
                      <a:endParaRPr lang="en-US" sz="1200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With</a:t>
                      </a:r>
                      <a:r>
                        <a:rPr lang="it-IT" sz="1200" baseline="0" dirty="0"/>
                        <a:t> distributor</a:t>
                      </a:r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>
                          <a:solidFill>
                            <a:schemeClr val="accent5"/>
                          </a:solidFill>
                        </a:rPr>
                        <a:t>To </a:t>
                      </a:r>
                      <a:r>
                        <a:rPr lang="fr-BE" sz="1200" dirty="0" err="1">
                          <a:solidFill>
                            <a:schemeClr val="accent5"/>
                          </a:solidFill>
                        </a:rPr>
                        <a:t>be</a:t>
                      </a:r>
                      <a:r>
                        <a:rPr lang="fr-BE" sz="120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fr-BE" sz="1200" dirty="0" err="1">
                          <a:solidFill>
                            <a:schemeClr val="accent5"/>
                          </a:solidFill>
                        </a:rPr>
                        <a:t>evaluated</a:t>
                      </a:r>
                      <a:r>
                        <a:rPr lang="fr-BE" sz="1200" dirty="0">
                          <a:solidFill>
                            <a:schemeClr val="accent5"/>
                          </a:solidFill>
                        </a:rPr>
                        <a:t>/</a:t>
                      </a:r>
                      <a:r>
                        <a:rPr lang="fr-BE" sz="1200" dirty="0" err="1">
                          <a:solidFill>
                            <a:schemeClr val="accent5"/>
                          </a:solidFill>
                        </a:rPr>
                        <a:t>tested</a:t>
                      </a:r>
                      <a:endParaRPr lang="en-US" sz="1200" dirty="0">
                        <a:solidFill>
                          <a:schemeClr val="accent5"/>
                        </a:solidFill>
                      </a:endParaRPr>
                    </a:p>
                  </a:txBody>
                  <a:tcPr marL="104349" marR="104349" anchor="ctr">
                    <a:solidFill>
                      <a:srgbClr val="E7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738560"/>
                  </a:ext>
                </a:extLst>
              </a:tr>
              <a:tr h="366078"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New </a:t>
                      </a:r>
                      <a:r>
                        <a:rPr lang="fr-BE" sz="1200" dirty="0" err="1"/>
                        <a:t>evaporator</a:t>
                      </a:r>
                      <a:r>
                        <a:rPr lang="fr-BE" sz="1200" dirty="0"/>
                        <a:t> design</a:t>
                      </a:r>
                      <a:endParaRPr lang="en-US" sz="1200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algn="ctr"/>
                      <a:endParaRPr lang="it-IT" sz="1200" baseline="0" dirty="0"/>
                    </a:p>
                  </a:txBody>
                  <a:tcPr marL="104349" marR="1043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>
                          <a:solidFill>
                            <a:schemeClr val="accent5"/>
                          </a:solidFill>
                        </a:rPr>
                        <a:t>To </a:t>
                      </a:r>
                      <a:r>
                        <a:rPr lang="fr-BE" sz="1200" dirty="0" err="1">
                          <a:solidFill>
                            <a:schemeClr val="accent5"/>
                          </a:solidFill>
                        </a:rPr>
                        <a:t>be</a:t>
                      </a:r>
                      <a:r>
                        <a:rPr lang="fr-BE" sz="120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fr-BE" sz="1200" dirty="0" err="1">
                          <a:solidFill>
                            <a:schemeClr val="accent5"/>
                          </a:solidFill>
                        </a:rPr>
                        <a:t>evaluated</a:t>
                      </a:r>
                      <a:r>
                        <a:rPr lang="fr-BE" sz="1200" dirty="0">
                          <a:solidFill>
                            <a:schemeClr val="accent5"/>
                          </a:solidFill>
                        </a:rPr>
                        <a:t>/</a:t>
                      </a:r>
                      <a:r>
                        <a:rPr lang="fr-BE" sz="1200" dirty="0" err="1">
                          <a:solidFill>
                            <a:schemeClr val="accent5"/>
                          </a:solidFill>
                        </a:rPr>
                        <a:t>tested</a:t>
                      </a:r>
                      <a:endParaRPr lang="en-US" sz="1200" dirty="0">
                        <a:solidFill>
                          <a:schemeClr val="accent5"/>
                        </a:solidFill>
                      </a:endParaRPr>
                    </a:p>
                  </a:txBody>
                  <a:tcPr marL="104349" marR="104349" anchor="ctr"/>
                </a:tc>
                <a:extLst>
                  <a:ext uri="{0D108BD9-81ED-4DB2-BD59-A6C34878D82A}">
                    <a16:rowId xmlns:a16="http://schemas.microsoft.com/office/drawing/2014/main" val="1039333628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dirty="0">
                <a:solidFill>
                  <a:srgbClr val="004B8D"/>
                </a:solidFill>
              </a:rPr>
              <a:t> </a:t>
            </a:r>
            <a:endParaRPr lang="en-US" dirty="0">
              <a:solidFill>
                <a:srgbClr val="004B8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93192" y="1376794"/>
            <a:ext cx="666357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it-IT" sz="2000" dirty="0"/>
              <a:t>Condition: -5°C EVAP, 45°C COND, 10K SH, 0K SC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55907752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BE" dirty="0"/>
              <a:t>New </a:t>
            </a:r>
            <a:r>
              <a:rPr lang="fr-BE" dirty="0" err="1"/>
              <a:t>Evaporator</a:t>
            </a:r>
            <a:r>
              <a:rPr lang="fr-BE" dirty="0"/>
              <a:t> Design – </a:t>
            </a:r>
            <a:r>
              <a:rPr lang="fr-BE" dirty="0" err="1"/>
              <a:t>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BE" sz="1400" dirty="0" err="1"/>
              <a:t>Evaporator</a:t>
            </a:r>
            <a:r>
              <a:rPr lang="fr-BE" sz="1400" dirty="0"/>
              <a:t> </a:t>
            </a:r>
            <a:r>
              <a:rPr lang="fr-BE" sz="1400" dirty="0" err="1"/>
              <a:t>Coil</a:t>
            </a:r>
            <a:r>
              <a:rPr lang="fr-BE" sz="1400" dirty="0"/>
              <a:t> </a:t>
            </a:r>
            <a:r>
              <a:rPr lang="fr-BE" sz="1400" dirty="0" err="1"/>
              <a:t>Specification</a:t>
            </a:r>
            <a:r>
              <a:rPr lang="fr-BE" sz="1400" dirty="0"/>
              <a:t> </a:t>
            </a:r>
            <a:r>
              <a:rPr lang="fr-BE" sz="1400" dirty="0" err="1"/>
              <a:t>established</a:t>
            </a:r>
            <a:r>
              <a:rPr lang="fr-BE" sz="1400" dirty="0"/>
              <a:t> </a:t>
            </a:r>
            <a:r>
              <a:rPr lang="fr-BE" sz="1400" dirty="0" err="1"/>
              <a:t>based</a:t>
            </a:r>
            <a:r>
              <a:rPr lang="fr-BE" sz="1400" dirty="0"/>
              <a:t> on </a:t>
            </a:r>
            <a:r>
              <a:rPr lang="fr-BE" sz="1400" dirty="0" err="1"/>
              <a:t>baseline</a:t>
            </a:r>
            <a:r>
              <a:rPr lang="fr-BE" sz="1400" dirty="0"/>
              <a:t> </a:t>
            </a:r>
            <a:r>
              <a:rPr lang="fr-BE" sz="1400" dirty="0" err="1"/>
              <a:t>results</a:t>
            </a:r>
            <a:endParaRPr lang="fr-BE" sz="1400" dirty="0"/>
          </a:p>
          <a:p>
            <a:pPr lvl="1"/>
            <a:r>
              <a:rPr lang="fr-BE" sz="1200" dirty="0"/>
              <a:t>General </a:t>
            </a:r>
            <a:r>
              <a:rPr lang="fr-BE" sz="1200" dirty="0" err="1"/>
              <a:t>requirements</a:t>
            </a:r>
            <a:r>
              <a:rPr lang="fr-BE" sz="1200" dirty="0"/>
              <a:t> first</a:t>
            </a:r>
          </a:p>
          <a:p>
            <a:pPr lvl="1"/>
            <a:r>
              <a:rPr lang="fr-BE" sz="1200" dirty="0" err="1"/>
              <a:t>Provide</a:t>
            </a:r>
            <a:r>
              <a:rPr lang="fr-BE" sz="1200" dirty="0"/>
              <a:t> more info on </a:t>
            </a:r>
            <a:r>
              <a:rPr lang="fr-BE" sz="1200" dirty="0" err="1"/>
              <a:t>current</a:t>
            </a:r>
            <a:r>
              <a:rPr lang="fr-BE" sz="1200" dirty="0"/>
              <a:t> design </a:t>
            </a:r>
            <a:r>
              <a:rPr lang="fr-BE" sz="1200" dirty="0" err="1"/>
              <a:t>upon</a:t>
            </a:r>
            <a:r>
              <a:rPr lang="fr-BE" sz="1200" dirty="0"/>
              <a:t> </a:t>
            </a:r>
            <a:r>
              <a:rPr lang="fr-BE" sz="1200" dirty="0" err="1"/>
              <a:t>request</a:t>
            </a:r>
            <a:endParaRPr lang="fr-BE" sz="1200" dirty="0"/>
          </a:p>
          <a:p>
            <a:endParaRPr lang="fr-BE" sz="1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544352"/>
              </p:ext>
            </p:extLst>
          </p:nvPr>
        </p:nvGraphicFramePr>
        <p:xfrm>
          <a:off x="393192" y="2262230"/>
          <a:ext cx="8447907" cy="4353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609">
                  <a:extLst>
                    <a:ext uri="{9D8B030D-6E8A-4147-A177-3AD203B41FA5}">
                      <a16:colId xmlns:a16="http://schemas.microsoft.com/office/drawing/2014/main" val="358630065"/>
                    </a:ext>
                  </a:extLst>
                </a:gridCol>
                <a:gridCol w="513011">
                  <a:extLst>
                    <a:ext uri="{9D8B030D-6E8A-4147-A177-3AD203B41FA5}">
                      <a16:colId xmlns:a16="http://schemas.microsoft.com/office/drawing/2014/main" val="3542153672"/>
                    </a:ext>
                  </a:extLst>
                </a:gridCol>
                <a:gridCol w="643170">
                  <a:extLst>
                    <a:ext uri="{9D8B030D-6E8A-4147-A177-3AD203B41FA5}">
                      <a16:colId xmlns:a16="http://schemas.microsoft.com/office/drawing/2014/main" val="2746833735"/>
                    </a:ext>
                  </a:extLst>
                </a:gridCol>
                <a:gridCol w="469965">
                  <a:extLst>
                    <a:ext uri="{9D8B030D-6E8A-4147-A177-3AD203B41FA5}">
                      <a16:colId xmlns:a16="http://schemas.microsoft.com/office/drawing/2014/main" val="1508325729"/>
                    </a:ext>
                  </a:extLst>
                </a:gridCol>
                <a:gridCol w="616375">
                  <a:extLst>
                    <a:ext uri="{9D8B030D-6E8A-4147-A177-3AD203B41FA5}">
                      <a16:colId xmlns:a16="http://schemas.microsoft.com/office/drawing/2014/main" val="1808212946"/>
                    </a:ext>
                  </a:extLst>
                </a:gridCol>
                <a:gridCol w="1051186">
                  <a:extLst>
                    <a:ext uri="{9D8B030D-6E8A-4147-A177-3AD203B41FA5}">
                      <a16:colId xmlns:a16="http://schemas.microsoft.com/office/drawing/2014/main" val="3498491237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558914824"/>
                    </a:ext>
                  </a:extLst>
                </a:gridCol>
                <a:gridCol w="537314">
                  <a:extLst>
                    <a:ext uri="{9D8B030D-6E8A-4147-A177-3AD203B41FA5}">
                      <a16:colId xmlns:a16="http://schemas.microsoft.com/office/drawing/2014/main" val="980346713"/>
                    </a:ext>
                  </a:extLst>
                </a:gridCol>
                <a:gridCol w="633730">
                  <a:extLst>
                    <a:ext uri="{9D8B030D-6E8A-4147-A177-3AD203B41FA5}">
                      <a16:colId xmlns:a16="http://schemas.microsoft.com/office/drawing/2014/main" val="167544926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248308304"/>
                    </a:ext>
                  </a:extLst>
                </a:gridCol>
                <a:gridCol w="1095837">
                  <a:extLst>
                    <a:ext uri="{9D8B030D-6E8A-4147-A177-3AD203B41FA5}">
                      <a16:colId xmlns:a16="http://schemas.microsoft.com/office/drawing/2014/main" val="1851106700"/>
                    </a:ext>
                  </a:extLst>
                </a:gridCol>
              </a:tblGrid>
              <a:tr h="364999"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Supplier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Circuits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err="1"/>
                        <a:t>Distributor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err="1"/>
                        <a:t>Length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Tube</a:t>
                      </a:r>
                    </a:p>
                    <a:p>
                      <a:pPr algn="ctr"/>
                      <a:r>
                        <a:rPr lang="fr-BE" sz="900" dirty="0" err="1"/>
                        <a:t>Diameter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Tube</a:t>
                      </a:r>
                    </a:p>
                    <a:p>
                      <a:pPr algn="ctr"/>
                      <a:r>
                        <a:rPr lang="fr-BE" sz="900" dirty="0" err="1"/>
                        <a:t>Thickness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err="1"/>
                        <a:t>Row</a:t>
                      </a:r>
                      <a:r>
                        <a:rPr lang="fr-BE" sz="900" baseline="0" dirty="0"/>
                        <a:t> x </a:t>
                      </a:r>
                      <a:r>
                        <a:rPr lang="fr-BE" sz="900" baseline="0" dirty="0" err="1"/>
                        <a:t>column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Fin </a:t>
                      </a:r>
                      <a:r>
                        <a:rPr lang="fr-BE" sz="900" dirty="0" err="1"/>
                        <a:t>Space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baseline="0" dirty="0"/>
                        <a:t>Tubes</a:t>
                      </a:r>
                    </a:p>
                    <a:p>
                      <a:pPr algn="ctr"/>
                      <a:r>
                        <a:rPr lang="fr-BE" sz="900" baseline="0" dirty="0"/>
                        <a:t>Surface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Internal</a:t>
                      </a:r>
                      <a:endParaRPr lang="fr-BE" sz="900" baseline="0" dirty="0"/>
                    </a:p>
                    <a:p>
                      <a:pPr algn="ctr"/>
                      <a:r>
                        <a:rPr lang="fr-BE" sz="900" baseline="0" dirty="0"/>
                        <a:t>Volume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Comment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784003"/>
                  </a:ext>
                </a:extLst>
              </a:tr>
              <a:tr h="321997"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Original (KARYER-AHT)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3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NO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3.4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10mm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9 x 2</a:t>
                      </a:r>
                    </a:p>
                    <a:p>
                      <a:pPr algn="ctr"/>
                      <a:r>
                        <a:rPr lang="fr-BE" sz="900" dirty="0"/>
                        <a:t>(16</a:t>
                      </a:r>
                      <a:r>
                        <a:rPr lang="fr-BE" sz="900" baseline="0" dirty="0"/>
                        <a:t> x 2)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5mm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0.64m²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1.30 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Standard HFC</a:t>
                      </a:r>
                      <a:r>
                        <a:rPr lang="fr-BE" sz="900" baseline="0" dirty="0"/>
                        <a:t> design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552272"/>
                  </a:ext>
                </a:extLst>
              </a:tr>
              <a:tr h="396983">
                <a:tc>
                  <a:txBody>
                    <a:bodyPr/>
                    <a:lstStyle/>
                    <a:p>
                      <a:pPr algn="ctr"/>
                      <a:r>
                        <a:rPr lang="fr-BE" sz="900" dirty="0" err="1"/>
                        <a:t>Modified</a:t>
                      </a:r>
                      <a:r>
                        <a:rPr lang="fr-BE" sz="900" dirty="0"/>
                        <a:t> (KARYER</a:t>
                      </a:r>
                      <a:r>
                        <a:rPr lang="fr-BE" sz="900" baseline="0" dirty="0"/>
                        <a:t>-AHT)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3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NO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3.4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10mm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5mm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0.64m²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1.30</a:t>
                      </a:r>
                      <a:r>
                        <a:rPr lang="fr-BE" sz="900" baseline="0" dirty="0"/>
                        <a:t> 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err="1">
                          <a:solidFill>
                            <a:schemeClr val="tx2"/>
                          </a:solidFill>
                        </a:rPr>
                        <a:t>Improved</a:t>
                      </a:r>
                      <a:r>
                        <a:rPr lang="fr-BE" sz="9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fr-BE" sz="900" baseline="0" dirty="0" err="1">
                          <a:solidFill>
                            <a:schemeClr val="tx2"/>
                          </a:solidFill>
                        </a:rPr>
                        <a:t>Counterflow</a:t>
                      </a:r>
                      <a:r>
                        <a:rPr lang="fr-BE" sz="9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fr-BE" sz="900" baseline="0" dirty="0" err="1">
                          <a:solidFill>
                            <a:schemeClr val="tx2"/>
                          </a:solidFill>
                        </a:rPr>
                        <a:t>effect</a:t>
                      </a:r>
                      <a:endParaRPr 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041190"/>
                  </a:ext>
                </a:extLst>
              </a:tr>
              <a:tr h="321997"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EPTA</a:t>
                      </a:r>
                      <a:r>
                        <a:rPr lang="fr-BE" sz="900" baseline="0" dirty="0"/>
                        <a:t> – SEST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3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YES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2.3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7mm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12 x 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1.21m²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1.67 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EPTA –</a:t>
                      </a:r>
                      <a:r>
                        <a:rPr lang="fr-BE" sz="900" baseline="0" dirty="0"/>
                        <a:t> NDA (</a:t>
                      </a:r>
                      <a:r>
                        <a:rPr lang="fr-BE" sz="900" baseline="0" dirty="0" err="1"/>
                        <a:t>Confidential</a:t>
                      </a:r>
                      <a:r>
                        <a:rPr lang="fr-BE" sz="900" baseline="0" dirty="0"/>
                        <a:t>)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805449"/>
                  </a:ext>
                </a:extLst>
              </a:tr>
              <a:tr h="321997"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REFRION (via ROLLER)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3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NO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3.4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10mm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0.61m²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1.28 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>
                          <a:solidFill>
                            <a:schemeClr val="accent5"/>
                          </a:solidFill>
                        </a:rPr>
                        <a:t>No</a:t>
                      </a:r>
                      <a:r>
                        <a:rPr lang="fr-BE" sz="9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fr-BE" sz="900" baseline="0" dirty="0" err="1">
                          <a:solidFill>
                            <a:schemeClr val="accent5"/>
                          </a:solidFill>
                        </a:rPr>
                        <a:t>improvement</a:t>
                      </a:r>
                      <a:r>
                        <a:rPr lang="fr-BE" sz="9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fr-BE" sz="900" baseline="0" dirty="0" err="1">
                          <a:solidFill>
                            <a:schemeClr val="accent5"/>
                          </a:solidFill>
                        </a:rPr>
                        <a:t>expected</a:t>
                      </a:r>
                      <a:endParaRPr lang="en-US" sz="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513693"/>
                  </a:ext>
                </a:extLst>
              </a:tr>
              <a:tr h="321997"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LUVATA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41707"/>
                  </a:ext>
                </a:extLst>
              </a:tr>
              <a:tr h="321997">
                <a:tc>
                  <a:txBody>
                    <a:bodyPr/>
                    <a:lstStyle/>
                    <a:p>
                      <a:pPr algn="ctr"/>
                      <a:r>
                        <a:rPr lang="fr-BE" sz="900" dirty="0" err="1"/>
                        <a:t>Thermofin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3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YES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3.4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5mm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20</a:t>
                      </a:r>
                      <a:r>
                        <a:rPr lang="fr-BE" sz="900" baseline="0" dirty="0"/>
                        <a:t> x 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4mm?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2.14 m²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2.07 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>
                          <a:solidFill>
                            <a:schemeClr val="tx2"/>
                          </a:solidFill>
                        </a:rPr>
                        <a:t>Prototype to </a:t>
                      </a:r>
                      <a:r>
                        <a:rPr lang="fr-BE" sz="900" dirty="0" err="1">
                          <a:solidFill>
                            <a:schemeClr val="tx2"/>
                          </a:solidFill>
                        </a:rPr>
                        <a:t>be</a:t>
                      </a:r>
                      <a:r>
                        <a:rPr lang="fr-BE" sz="90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fr-BE" sz="900" dirty="0" err="1">
                          <a:solidFill>
                            <a:schemeClr val="tx2"/>
                          </a:solidFill>
                        </a:rPr>
                        <a:t>ordered</a:t>
                      </a:r>
                      <a:endParaRPr lang="fr-BE" sz="900" dirty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fr-BE" sz="900" dirty="0">
                          <a:solidFill>
                            <a:schemeClr val="tx2"/>
                          </a:solidFill>
                        </a:rPr>
                        <a:t>6 </a:t>
                      </a:r>
                      <a:r>
                        <a:rPr lang="fr-BE" sz="900" dirty="0" err="1">
                          <a:solidFill>
                            <a:schemeClr val="tx2"/>
                          </a:solidFill>
                        </a:rPr>
                        <a:t>weeks</a:t>
                      </a:r>
                      <a:r>
                        <a:rPr lang="fr-BE" sz="900" dirty="0">
                          <a:solidFill>
                            <a:schemeClr val="tx2"/>
                          </a:solidFill>
                        </a:rPr>
                        <a:t> lead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100561"/>
                  </a:ext>
                </a:extLst>
              </a:tr>
              <a:tr h="321997"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Sierra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>
                          <a:solidFill>
                            <a:srgbClr val="FF0000"/>
                          </a:solidFill>
                        </a:rPr>
                        <a:t>New [EW]</a:t>
                      </a:r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000677"/>
                  </a:ext>
                </a:extLst>
              </a:tr>
              <a:tr h="321997"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HTS / LUVE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>
                          <a:solidFill>
                            <a:srgbClr val="FF0000"/>
                          </a:solidFill>
                        </a:rPr>
                        <a:t>New [EW]</a:t>
                      </a:r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848259"/>
                  </a:ext>
                </a:extLst>
              </a:tr>
              <a:tr h="321997">
                <a:tc>
                  <a:txBody>
                    <a:bodyPr/>
                    <a:lstStyle/>
                    <a:p>
                      <a:pPr algn="ctr"/>
                      <a:r>
                        <a:rPr lang="fr-BE" sz="900" dirty="0"/>
                        <a:t>GUETNER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>
                          <a:solidFill>
                            <a:srgbClr val="FF0000"/>
                          </a:solidFill>
                        </a:rPr>
                        <a:t>On-</a:t>
                      </a:r>
                      <a:r>
                        <a:rPr lang="fr-BE" sz="900" dirty="0" err="1">
                          <a:solidFill>
                            <a:srgbClr val="FF0000"/>
                          </a:solidFill>
                        </a:rPr>
                        <a:t>Hold</a:t>
                      </a:r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156135"/>
                  </a:ext>
                </a:extLst>
              </a:tr>
              <a:tr h="321997">
                <a:tc>
                  <a:txBody>
                    <a:bodyPr/>
                    <a:lstStyle/>
                    <a:p>
                      <a:pPr algn="ctr"/>
                      <a:r>
                        <a:rPr lang="fr-BE" sz="900" dirty="0" err="1"/>
                        <a:t>Friterm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>
                          <a:solidFill>
                            <a:srgbClr val="FF0000"/>
                          </a:solidFill>
                        </a:rPr>
                        <a:t>New [FR]</a:t>
                      </a:r>
                      <a:endParaRPr 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36274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6266576" y="1362628"/>
            <a:ext cx="2296809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fr-BE" sz="2000" b="1" dirty="0">
                <a:solidFill>
                  <a:srgbClr val="FF0000"/>
                </a:solidFill>
              </a:rPr>
              <a:t>TO BE UPDATED</a:t>
            </a:r>
            <a:endParaRPr lang="en-US" sz="2000" b="1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8931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Evaporator</a:t>
            </a:r>
            <a:r>
              <a:rPr lang="fr-BE" dirty="0"/>
              <a:t> Design </a:t>
            </a:r>
            <a:r>
              <a:rPr lang="fr-BE" dirty="0" err="1"/>
              <a:t>Improvement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BE" dirty="0" err="1"/>
              <a:t>Current</a:t>
            </a:r>
            <a:r>
              <a:rPr lang="fr-BE" dirty="0"/>
              <a:t> 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BE" dirty="0" err="1"/>
              <a:t>Proposed</a:t>
            </a:r>
            <a:r>
              <a:rPr lang="fr-BE" dirty="0"/>
              <a:t> Design</a:t>
            </a:r>
            <a:endParaRPr lang="en-US" dirty="0"/>
          </a:p>
        </p:txBody>
      </p:sp>
      <p:sp>
        <p:nvSpPr>
          <p:cNvPr id="82" name="Content Placeholder 8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1600" dirty="0"/>
              <a:t>Distribute each circuit 3 times to two passes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shorter pipe length per circuit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Lower velocity</a:t>
            </a:r>
            <a:endParaRPr lang="en-US" sz="1400" dirty="0"/>
          </a:p>
          <a:p>
            <a:r>
              <a:rPr lang="fr-BE" sz="1600" dirty="0"/>
              <a:t>Target </a:t>
            </a:r>
            <a:r>
              <a:rPr lang="fr-BE" sz="1600" dirty="0" err="1"/>
              <a:t>reduction</a:t>
            </a:r>
            <a:r>
              <a:rPr lang="fr-BE" sz="1600" dirty="0"/>
              <a:t> of pressure drop &amp; </a:t>
            </a:r>
            <a:r>
              <a:rPr lang="fr-BE" sz="1600" dirty="0" err="1"/>
              <a:t>increased</a:t>
            </a:r>
            <a:r>
              <a:rPr lang="fr-BE" sz="1600" dirty="0"/>
              <a:t> </a:t>
            </a:r>
            <a:r>
              <a:rPr lang="fr-BE" sz="1600" dirty="0" err="1"/>
              <a:t>evaporator</a:t>
            </a:r>
            <a:r>
              <a:rPr lang="fr-BE" sz="1600" dirty="0"/>
              <a:t> </a:t>
            </a:r>
            <a:r>
              <a:rPr lang="fr-BE" sz="1600" dirty="0" err="1"/>
              <a:t>effectiveness</a:t>
            </a:r>
            <a:endParaRPr lang="en-US" sz="1600" dirty="0"/>
          </a:p>
          <a:p>
            <a:endParaRPr lang="fr-BE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790" y="5136682"/>
            <a:ext cx="772608" cy="615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8" y="3057534"/>
            <a:ext cx="1827507" cy="1969232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83107" y="5136682"/>
            <a:ext cx="1653722" cy="1218263"/>
            <a:chOff x="559471" y="1639276"/>
            <a:chExt cx="3006969" cy="2215173"/>
          </a:xfrm>
        </p:grpSpPr>
        <p:sp>
          <p:nvSpPr>
            <p:cNvPr id="9" name="Rectangle 8"/>
            <p:cNvSpPr/>
            <p:nvPr/>
          </p:nvSpPr>
          <p:spPr bwMode="auto">
            <a:xfrm>
              <a:off x="818662" y="1639276"/>
              <a:ext cx="2373923" cy="2215173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 flipH="1">
              <a:off x="669192" y="1806331"/>
              <a:ext cx="282233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Oval 10"/>
            <p:cNvSpPr/>
            <p:nvPr/>
          </p:nvSpPr>
          <p:spPr bwMode="auto">
            <a:xfrm>
              <a:off x="566614" y="1806331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78899" y="1826686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59471" y="2505948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1756" y="2526303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72750" y="3203162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85035" y="3223517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 rot="10800000">
              <a:off x="3263153" y="2104948"/>
              <a:ext cx="273844" cy="39860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 rot="10800000">
              <a:off x="3222616" y="2127086"/>
              <a:ext cx="171974" cy="3563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 rot="10800000">
              <a:off x="3292596" y="2804122"/>
              <a:ext cx="273844" cy="39860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 rot="10800000">
              <a:off x="3252059" y="2826260"/>
              <a:ext cx="171974" cy="3563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flipH="1">
              <a:off x="3303581" y="1806331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3256270" y="3501781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H="1">
              <a:off x="1940529" y="1806331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H="1">
              <a:off x="1954095" y="3200762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H="1">
              <a:off x="1954095" y="2503549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>
              <a:off x="1901411" y="2804122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>
              <a:off x="1917775" y="3501781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1904662" y="2103970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H="1">
              <a:off x="669192" y="1897742"/>
              <a:ext cx="282233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Oval 29"/>
            <p:cNvSpPr/>
            <p:nvPr/>
          </p:nvSpPr>
          <p:spPr bwMode="auto">
            <a:xfrm>
              <a:off x="566614" y="1897742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78899" y="1918097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559471" y="2597359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671756" y="2617714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572750" y="3294573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685035" y="3314928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 rot="10800000">
              <a:off x="3263153" y="2196359"/>
              <a:ext cx="273844" cy="39860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10800000">
              <a:off x="3222616" y="2218497"/>
              <a:ext cx="171974" cy="3563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 rot="10800000">
              <a:off x="3292596" y="2895533"/>
              <a:ext cx="273844" cy="39860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 rot="10800000">
              <a:off x="3252059" y="2917671"/>
              <a:ext cx="171974" cy="3563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 flipH="1">
              <a:off x="3303581" y="1897742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>
              <a:off x="3256270" y="3593192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 flipH="1">
              <a:off x="1940529" y="1897742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 bwMode="auto">
            <a:xfrm flipH="1">
              <a:off x="1954095" y="3292173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H="1">
              <a:off x="1954095" y="2594960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1901411" y="2895533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1917775" y="3593192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>
              <a:off x="1904662" y="2195381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H="1">
              <a:off x="669192" y="1993900"/>
              <a:ext cx="282233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60" idx="4"/>
            </p:cNvCxnSpPr>
            <p:nvPr/>
          </p:nvCxnSpPr>
          <p:spPr bwMode="auto">
            <a:xfrm flipH="1">
              <a:off x="669193" y="2292517"/>
              <a:ext cx="2730882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>
              <a:stCxn id="60" idx="0"/>
            </p:cNvCxnSpPr>
            <p:nvPr/>
          </p:nvCxnSpPr>
          <p:spPr bwMode="auto">
            <a:xfrm flipH="1">
              <a:off x="669193" y="2691118"/>
              <a:ext cx="2730882" cy="2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>
              <a:stCxn id="62" idx="4"/>
            </p:cNvCxnSpPr>
            <p:nvPr/>
          </p:nvCxnSpPr>
          <p:spPr bwMode="auto">
            <a:xfrm flipH="1">
              <a:off x="669193" y="2991691"/>
              <a:ext cx="2760325" cy="7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>
              <a:stCxn id="62" idx="0"/>
            </p:cNvCxnSpPr>
            <p:nvPr/>
          </p:nvCxnSpPr>
          <p:spPr bwMode="auto">
            <a:xfrm flipH="1" flipV="1">
              <a:off x="669193" y="3388331"/>
              <a:ext cx="2760325" cy="196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flipH="1">
              <a:off x="669192" y="3689350"/>
              <a:ext cx="282233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" name="Oval 53"/>
            <p:cNvSpPr/>
            <p:nvPr/>
          </p:nvSpPr>
          <p:spPr bwMode="auto">
            <a:xfrm>
              <a:off x="566614" y="1993900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78899" y="2014255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559471" y="2693517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1756" y="2713872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572750" y="3390731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685035" y="3411086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 rot="10800000">
              <a:off x="3263153" y="2292517"/>
              <a:ext cx="273844" cy="398601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rot="10800000">
              <a:off x="3222616" y="2314655"/>
              <a:ext cx="171974" cy="3563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 rot="10800000">
              <a:off x="3292596" y="2991691"/>
              <a:ext cx="273844" cy="398601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 rot="10800000">
              <a:off x="3252059" y="3013829"/>
              <a:ext cx="171974" cy="3563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 bwMode="auto">
            <a:xfrm flipH="1">
              <a:off x="3303581" y="1993900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 bwMode="auto">
            <a:xfrm>
              <a:off x="3256270" y="3689350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 bwMode="auto">
            <a:xfrm flipH="1">
              <a:off x="1940529" y="1993900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 bwMode="auto">
            <a:xfrm flipH="1">
              <a:off x="1954095" y="3388331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 flipH="1">
              <a:off x="1954095" y="2691118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 bwMode="auto">
            <a:xfrm>
              <a:off x="1901411" y="2991691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 bwMode="auto">
            <a:xfrm>
              <a:off x="1917775" y="3689350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>
              <a:off x="1904662" y="2291539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 flipH="1">
              <a:off x="669192" y="3501781"/>
              <a:ext cx="282233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 flipH="1">
              <a:off x="669192" y="3593192"/>
              <a:ext cx="282233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>
              <a:stCxn id="17" idx="4"/>
            </p:cNvCxnSpPr>
            <p:nvPr/>
          </p:nvCxnSpPr>
          <p:spPr bwMode="auto">
            <a:xfrm flipH="1">
              <a:off x="669193" y="2104948"/>
              <a:ext cx="2730882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>
              <a:stCxn id="19" idx="4"/>
            </p:cNvCxnSpPr>
            <p:nvPr/>
          </p:nvCxnSpPr>
          <p:spPr bwMode="auto">
            <a:xfrm flipH="1">
              <a:off x="669193" y="2804122"/>
              <a:ext cx="2760325" cy="7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>
              <a:stCxn id="36" idx="4"/>
            </p:cNvCxnSpPr>
            <p:nvPr/>
          </p:nvCxnSpPr>
          <p:spPr bwMode="auto">
            <a:xfrm flipH="1">
              <a:off x="669193" y="2196359"/>
              <a:ext cx="2730882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>
              <a:stCxn id="38" idx="4"/>
            </p:cNvCxnSpPr>
            <p:nvPr/>
          </p:nvCxnSpPr>
          <p:spPr bwMode="auto">
            <a:xfrm flipH="1">
              <a:off x="669193" y="2895533"/>
              <a:ext cx="2760325" cy="7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>
              <a:stCxn id="17" idx="0"/>
            </p:cNvCxnSpPr>
            <p:nvPr/>
          </p:nvCxnSpPr>
          <p:spPr bwMode="auto">
            <a:xfrm flipH="1">
              <a:off x="669193" y="2503549"/>
              <a:ext cx="2730882" cy="2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>
              <a:stCxn id="19" idx="0"/>
            </p:cNvCxnSpPr>
            <p:nvPr/>
          </p:nvCxnSpPr>
          <p:spPr bwMode="auto">
            <a:xfrm flipH="1" flipV="1">
              <a:off x="669193" y="3200762"/>
              <a:ext cx="2760325" cy="196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>
              <a:stCxn id="36" idx="0"/>
            </p:cNvCxnSpPr>
            <p:nvPr/>
          </p:nvCxnSpPr>
          <p:spPr bwMode="auto">
            <a:xfrm flipH="1">
              <a:off x="669193" y="2594960"/>
              <a:ext cx="2730882" cy="2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>
              <a:stCxn id="38" idx="0"/>
            </p:cNvCxnSpPr>
            <p:nvPr/>
          </p:nvCxnSpPr>
          <p:spPr bwMode="auto">
            <a:xfrm flipH="1" flipV="1">
              <a:off x="669193" y="3292173"/>
              <a:ext cx="2760325" cy="196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4835755" y="4767711"/>
            <a:ext cx="2790463" cy="1443552"/>
            <a:chOff x="4423803" y="1647399"/>
            <a:chExt cx="4282047" cy="2215173"/>
          </a:xfrm>
        </p:grpSpPr>
        <p:sp>
          <p:nvSpPr>
            <p:cNvPr id="84" name="Rectangle 83"/>
            <p:cNvSpPr/>
            <p:nvPr/>
          </p:nvSpPr>
          <p:spPr bwMode="auto">
            <a:xfrm>
              <a:off x="4682994" y="1647399"/>
              <a:ext cx="2373923" cy="2215173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 bwMode="auto">
            <a:xfrm flipH="1">
              <a:off x="4533524" y="1814454"/>
              <a:ext cx="282233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Oval 85"/>
            <p:cNvSpPr/>
            <p:nvPr/>
          </p:nvSpPr>
          <p:spPr bwMode="auto">
            <a:xfrm>
              <a:off x="4430946" y="1814454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4543231" y="1834809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4423803" y="2514071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4536088" y="2534426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4437082" y="3211285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4549367" y="3231640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 bwMode="auto">
            <a:xfrm flipH="1">
              <a:off x="5804861" y="1814454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/>
            <p:nvPr/>
          </p:nvCxnSpPr>
          <p:spPr bwMode="auto">
            <a:xfrm flipH="1">
              <a:off x="5818427" y="3208885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/>
            <p:nvPr/>
          </p:nvCxnSpPr>
          <p:spPr bwMode="auto">
            <a:xfrm flipH="1">
              <a:off x="5818427" y="2511672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 bwMode="auto">
            <a:xfrm>
              <a:off x="5765743" y="2812245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 bwMode="auto">
            <a:xfrm>
              <a:off x="5782107" y="3509904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 bwMode="auto">
            <a:xfrm>
              <a:off x="5768994" y="2112093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auto">
            <a:xfrm flipH="1">
              <a:off x="4533524" y="1905865"/>
              <a:ext cx="282233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Oval 98"/>
            <p:cNvSpPr/>
            <p:nvPr/>
          </p:nvSpPr>
          <p:spPr bwMode="auto">
            <a:xfrm>
              <a:off x="4430946" y="1905865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4543231" y="1926220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423803" y="2605482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4536088" y="2625837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4437082" y="3302696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4549367" y="3323051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 bwMode="auto">
            <a:xfrm flipH="1">
              <a:off x="5804861" y="1905865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Straight Arrow Connector 105"/>
            <p:cNvCxnSpPr/>
            <p:nvPr/>
          </p:nvCxnSpPr>
          <p:spPr bwMode="auto">
            <a:xfrm flipH="1">
              <a:off x="5818427" y="3300296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7" name="Straight Arrow Connector 106"/>
            <p:cNvCxnSpPr/>
            <p:nvPr/>
          </p:nvCxnSpPr>
          <p:spPr bwMode="auto">
            <a:xfrm flipH="1">
              <a:off x="5818427" y="2603083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/>
            <p:cNvCxnSpPr/>
            <p:nvPr/>
          </p:nvCxnSpPr>
          <p:spPr bwMode="auto">
            <a:xfrm>
              <a:off x="5765743" y="2903656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9" name="Straight Arrow Connector 108"/>
            <p:cNvCxnSpPr/>
            <p:nvPr/>
          </p:nvCxnSpPr>
          <p:spPr bwMode="auto">
            <a:xfrm>
              <a:off x="5782107" y="3601315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5768994" y="2203504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Connector 110"/>
            <p:cNvCxnSpPr/>
            <p:nvPr/>
          </p:nvCxnSpPr>
          <p:spPr bwMode="auto">
            <a:xfrm flipH="1">
              <a:off x="4533524" y="2002023"/>
              <a:ext cx="282233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 flipH="1">
              <a:off x="4533525" y="2300641"/>
              <a:ext cx="278096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auto">
            <a:xfrm flipH="1">
              <a:off x="4533525" y="2699241"/>
              <a:ext cx="2730882" cy="2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 bwMode="auto">
            <a:xfrm flipH="1">
              <a:off x="4533526" y="3000526"/>
              <a:ext cx="276463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/>
            <p:cNvCxnSpPr/>
            <p:nvPr/>
          </p:nvCxnSpPr>
          <p:spPr bwMode="auto">
            <a:xfrm flipH="1" flipV="1">
              <a:off x="4533525" y="3396454"/>
              <a:ext cx="2760325" cy="196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Connector 115"/>
            <p:cNvCxnSpPr/>
            <p:nvPr/>
          </p:nvCxnSpPr>
          <p:spPr bwMode="auto">
            <a:xfrm flipH="1">
              <a:off x="4533525" y="3697473"/>
              <a:ext cx="415979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7" name="Oval 116"/>
            <p:cNvSpPr/>
            <p:nvPr/>
          </p:nvSpPr>
          <p:spPr bwMode="auto">
            <a:xfrm>
              <a:off x="4430946" y="2002023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4543231" y="2022378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4423803" y="2701640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4536088" y="2721995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4437082" y="3398854"/>
              <a:ext cx="205155" cy="298619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4549367" y="3419209"/>
              <a:ext cx="100013" cy="2526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23" name="Straight Arrow Connector 122"/>
            <p:cNvCxnSpPr/>
            <p:nvPr/>
          </p:nvCxnSpPr>
          <p:spPr bwMode="auto">
            <a:xfrm flipH="1">
              <a:off x="5804861" y="2002023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Straight Arrow Connector 123"/>
            <p:cNvCxnSpPr/>
            <p:nvPr/>
          </p:nvCxnSpPr>
          <p:spPr bwMode="auto">
            <a:xfrm flipH="1">
              <a:off x="5818427" y="3396454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 bwMode="auto">
            <a:xfrm flipH="1">
              <a:off x="5818427" y="2699241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/>
            <p:nvPr/>
          </p:nvCxnSpPr>
          <p:spPr bwMode="auto">
            <a:xfrm>
              <a:off x="5765743" y="2999814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>
              <a:off x="5782107" y="3697473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 bwMode="auto">
            <a:xfrm>
              <a:off x="5768994" y="2299662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9" name="Straight Connector 128"/>
            <p:cNvCxnSpPr/>
            <p:nvPr/>
          </p:nvCxnSpPr>
          <p:spPr bwMode="auto">
            <a:xfrm flipH="1">
              <a:off x="4533525" y="3509904"/>
              <a:ext cx="417232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Straight Connector 129"/>
            <p:cNvCxnSpPr/>
            <p:nvPr/>
          </p:nvCxnSpPr>
          <p:spPr bwMode="auto">
            <a:xfrm flipH="1">
              <a:off x="4533526" y="3601315"/>
              <a:ext cx="417232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/>
            <p:cNvCxnSpPr/>
            <p:nvPr/>
          </p:nvCxnSpPr>
          <p:spPr bwMode="auto">
            <a:xfrm flipH="1">
              <a:off x="4533525" y="2113072"/>
              <a:ext cx="299301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/>
            <p:cNvCxnSpPr/>
            <p:nvPr/>
          </p:nvCxnSpPr>
          <p:spPr bwMode="auto">
            <a:xfrm flipH="1">
              <a:off x="4533526" y="2812957"/>
              <a:ext cx="298169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 bwMode="auto">
            <a:xfrm flipH="1">
              <a:off x="4533525" y="2204483"/>
              <a:ext cx="287395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flipH="1">
              <a:off x="4533526" y="2904368"/>
              <a:ext cx="287395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/>
            <p:cNvCxnSpPr/>
            <p:nvPr/>
          </p:nvCxnSpPr>
          <p:spPr bwMode="auto">
            <a:xfrm flipH="1">
              <a:off x="4533525" y="2511672"/>
              <a:ext cx="2730882" cy="2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/>
            <p:cNvCxnSpPr/>
            <p:nvPr/>
          </p:nvCxnSpPr>
          <p:spPr bwMode="auto">
            <a:xfrm flipH="1" flipV="1">
              <a:off x="4533525" y="3208885"/>
              <a:ext cx="2760325" cy="196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/>
            <p:cNvCxnSpPr/>
            <p:nvPr/>
          </p:nvCxnSpPr>
          <p:spPr bwMode="auto">
            <a:xfrm flipH="1">
              <a:off x="4533525" y="2603083"/>
              <a:ext cx="2730882" cy="2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Straight Connector 137"/>
            <p:cNvCxnSpPr/>
            <p:nvPr/>
          </p:nvCxnSpPr>
          <p:spPr bwMode="auto">
            <a:xfrm flipH="1" flipV="1">
              <a:off x="4533525" y="3300296"/>
              <a:ext cx="2760325" cy="196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 bwMode="auto">
            <a:xfrm flipH="1">
              <a:off x="8486838" y="2443015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0" name="Straight Arrow Connector 139"/>
            <p:cNvCxnSpPr/>
            <p:nvPr/>
          </p:nvCxnSpPr>
          <p:spPr bwMode="auto">
            <a:xfrm flipH="1">
              <a:off x="8486838" y="2594333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1" name="Straight Arrow Connector 140"/>
            <p:cNvCxnSpPr/>
            <p:nvPr/>
          </p:nvCxnSpPr>
          <p:spPr bwMode="auto">
            <a:xfrm flipH="1">
              <a:off x="8486838" y="2743589"/>
              <a:ext cx="1719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2" name="Straight Connector 141"/>
            <p:cNvCxnSpPr/>
            <p:nvPr/>
          </p:nvCxnSpPr>
          <p:spPr bwMode="auto">
            <a:xfrm flipH="1">
              <a:off x="8392561" y="2444255"/>
              <a:ext cx="300757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Straight Connector 142"/>
            <p:cNvCxnSpPr/>
            <p:nvPr/>
          </p:nvCxnSpPr>
          <p:spPr bwMode="auto">
            <a:xfrm flipH="1">
              <a:off x="8392561" y="2593926"/>
              <a:ext cx="31328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>
              <a:off x="8392561" y="2743597"/>
              <a:ext cx="31328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flipV="1">
              <a:off x="7515225" y="2103970"/>
              <a:ext cx="11318" cy="14059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/>
            <p:cNvCxnSpPr/>
            <p:nvPr/>
          </p:nvCxnSpPr>
          <p:spPr bwMode="auto">
            <a:xfrm flipV="1">
              <a:off x="7407481" y="2188606"/>
              <a:ext cx="0" cy="141270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/>
            <p:cNvCxnSpPr/>
            <p:nvPr/>
          </p:nvCxnSpPr>
          <p:spPr bwMode="auto">
            <a:xfrm flipV="1">
              <a:off x="7315383" y="2291176"/>
              <a:ext cx="0" cy="13981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Curved Connector 352"/>
            <p:cNvCxnSpPr/>
            <p:nvPr/>
          </p:nvCxnSpPr>
          <p:spPr bwMode="auto">
            <a:xfrm rot="10800000">
              <a:off x="7350395" y="1814455"/>
              <a:ext cx="1042167" cy="629801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Curved Connector 354"/>
            <p:cNvCxnSpPr/>
            <p:nvPr/>
          </p:nvCxnSpPr>
          <p:spPr bwMode="auto">
            <a:xfrm rot="10800000" flipV="1">
              <a:off x="7339887" y="2441062"/>
              <a:ext cx="1052674" cy="67931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Curved Connector 356"/>
            <p:cNvCxnSpPr/>
            <p:nvPr/>
          </p:nvCxnSpPr>
          <p:spPr bwMode="auto">
            <a:xfrm rot="10800000" flipV="1">
              <a:off x="7339887" y="2440752"/>
              <a:ext cx="1052674" cy="764588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Curved Connector 365"/>
            <p:cNvCxnSpPr/>
            <p:nvPr/>
          </p:nvCxnSpPr>
          <p:spPr bwMode="auto">
            <a:xfrm rot="10800000">
              <a:off x="7350395" y="1905866"/>
              <a:ext cx="1042167" cy="688061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Curved Connector 367"/>
            <p:cNvCxnSpPr/>
            <p:nvPr/>
          </p:nvCxnSpPr>
          <p:spPr bwMode="auto">
            <a:xfrm rot="10800000" flipV="1">
              <a:off x="7339886" y="2592153"/>
              <a:ext cx="1052674" cy="10929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Curved Connector 369"/>
            <p:cNvCxnSpPr/>
            <p:nvPr/>
          </p:nvCxnSpPr>
          <p:spPr bwMode="auto">
            <a:xfrm rot="10800000" flipV="1">
              <a:off x="7350394" y="2595699"/>
              <a:ext cx="1049446" cy="702824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Curved Connector 371"/>
            <p:cNvCxnSpPr/>
            <p:nvPr/>
          </p:nvCxnSpPr>
          <p:spPr bwMode="auto">
            <a:xfrm rot="10800000">
              <a:off x="7350394" y="2002023"/>
              <a:ext cx="1049446" cy="741574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Curved Connector 373"/>
            <p:cNvCxnSpPr/>
            <p:nvPr/>
          </p:nvCxnSpPr>
          <p:spPr bwMode="auto">
            <a:xfrm rot="10800000">
              <a:off x="7332608" y="2699242"/>
              <a:ext cx="1067233" cy="43601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Curved Connector 375"/>
            <p:cNvCxnSpPr/>
            <p:nvPr/>
          </p:nvCxnSpPr>
          <p:spPr bwMode="auto">
            <a:xfrm rot="10800000" flipV="1">
              <a:off x="7350394" y="2740241"/>
              <a:ext cx="1049446" cy="652040"/>
            </a:xfrm>
            <a:prstGeom prst="curvedConnector3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 bwMode="auto">
            <a:xfrm>
              <a:off x="8416441" y="3509904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8" name="Straight Arrow Connector 157"/>
            <p:cNvCxnSpPr/>
            <p:nvPr/>
          </p:nvCxnSpPr>
          <p:spPr bwMode="auto">
            <a:xfrm>
              <a:off x="8416441" y="3601315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9" name="Straight Arrow Connector 158"/>
            <p:cNvCxnSpPr/>
            <p:nvPr/>
          </p:nvCxnSpPr>
          <p:spPr bwMode="auto">
            <a:xfrm>
              <a:off x="8416441" y="3697473"/>
              <a:ext cx="17569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60" name="Content Placeholder 159"/>
          <p:cNvSpPr>
            <a:spLocks noGrp="1"/>
          </p:cNvSpPr>
          <p:nvPr>
            <p:ph sz="quarter" idx="15"/>
          </p:nvPr>
        </p:nvSpPr>
        <p:spPr>
          <a:xfrm>
            <a:off x="409575" y="1828800"/>
            <a:ext cx="4023360" cy="1561907"/>
          </a:xfrm>
        </p:spPr>
        <p:txBody>
          <a:bodyPr/>
          <a:lstStyle/>
          <a:p>
            <a:r>
              <a:rPr lang="en-US" sz="1600" dirty="0"/>
              <a:t>3 circuits with 6 passes</a:t>
            </a:r>
          </a:p>
          <a:p>
            <a:r>
              <a:rPr lang="en-US" sz="1600" dirty="0"/>
              <a:t>long evaporator pipe length per circuit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high pressure drop</a:t>
            </a:r>
          </a:p>
          <a:p>
            <a:endParaRPr lang="en-US" sz="1600" dirty="0"/>
          </a:p>
        </p:txBody>
      </p:sp>
      <p:pic>
        <p:nvPicPr>
          <p:cNvPr id="161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9806" y="2959849"/>
            <a:ext cx="1747535" cy="310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35780" y="3835277"/>
            <a:ext cx="38998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400" b="1" dirty="0" err="1">
                <a:solidFill>
                  <a:schemeClr val="tx2"/>
                </a:solidFill>
              </a:rPr>
              <a:t>Expected</a:t>
            </a:r>
            <a:r>
              <a:rPr lang="fr-BE" sz="1400" b="1" dirty="0">
                <a:solidFill>
                  <a:schemeClr val="tx2"/>
                </a:solidFill>
              </a:rPr>
              <a:t> positive impact on </a:t>
            </a:r>
            <a:r>
              <a:rPr lang="fr-BE" sz="1400" b="1" dirty="0" err="1">
                <a:solidFill>
                  <a:schemeClr val="tx2"/>
                </a:solidFill>
              </a:rPr>
              <a:t>efficiency</a:t>
            </a:r>
            <a:endParaRPr lang="fr-B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400" b="1" dirty="0">
                <a:solidFill>
                  <a:srgbClr val="FF0000"/>
                </a:solidFill>
              </a:rPr>
              <a:t>Impact on </a:t>
            </a:r>
            <a:r>
              <a:rPr lang="fr-BE" sz="1400" b="1" dirty="0" err="1">
                <a:solidFill>
                  <a:srgbClr val="FF0000"/>
                </a:solidFill>
              </a:rPr>
              <a:t>cooling</a:t>
            </a:r>
            <a:r>
              <a:rPr lang="fr-BE" sz="1400" b="1" dirty="0">
                <a:solidFill>
                  <a:srgbClr val="FF0000"/>
                </a:solidFill>
              </a:rPr>
              <a:t> </a:t>
            </a:r>
            <a:r>
              <a:rPr lang="fr-BE" sz="1400" b="1" dirty="0" err="1">
                <a:solidFill>
                  <a:srgbClr val="FF0000"/>
                </a:solidFill>
              </a:rPr>
              <a:t>capacity</a:t>
            </a:r>
            <a:r>
              <a:rPr lang="fr-BE" sz="1400" b="1" dirty="0">
                <a:solidFill>
                  <a:srgbClr val="FF0000"/>
                </a:solidFill>
              </a:rPr>
              <a:t> </a:t>
            </a:r>
            <a:r>
              <a:rPr lang="fr-BE" sz="1400" b="1" dirty="0" err="1">
                <a:solidFill>
                  <a:srgbClr val="FF0000"/>
                </a:solidFill>
              </a:rPr>
              <a:t>is</a:t>
            </a:r>
            <a:r>
              <a:rPr lang="fr-BE" sz="1400" b="1" dirty="0">
                <a:solidFill>
                  <a:srgbClr val="FF0000"/>
                </a:solidFill>
              </a:rPr>
              <a:t> hard to </a:t>
            </a:r>
            <a:r>
              <a:rPr lang="fr-BE" sz="1400" b="1" dirty="0" err="1">
                <a:solidFill>
                  <a:srgbClr val="FF0000"/>
                </a:solidFill>
              </a:rPr>
              <a:t>predict</a:t>
            </a:r>
            <a:r>
              <a:rPr lang="fr-BE" sz="1400" b="1" dirty="0">
                <a:solidFill>
                  <a:srgbClr val="FF0000"/>
                </a:solidFill>
              </a:rPr>
              <a:t> (Test </a:t>
            </a:r>
            <a:r>
              <a:rPr lang="fr-BE" sz="1400" b="1" dirty="0" err="1">
                <a:solidFill>
                  <a:srgbClr val="FF0000"/>
                </a:solidFill>
              </a:rPr>
              <a:t>Needed</a:t>
            </a:r>
            <a:r>
              <a:rPr lang="fr-BE" sz="1400" b="1" dirty="0">
                <a:solidFill>
                  <a:srgbClr val="FF0000"/>
                </a:solidFill>
              </a:rPr>
              <a:t>)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8325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Fan </a:t>
            </a:r>
            <a:r>
              <a:rPr lang="fr-BE" dirty="0" err="1"/>
              <a:t>Curve</a:t>
            </a:r>
            <a:br>
              <a:rPr lang="fr-BE" dirty="0"/>
            </a:br>
            <a:r>
              <a:rPr lang="fr-BE" sz="2400" i="1" dirty="0" err="1"/>
              <a:t>Assuming</a:t>
            </a:r>
            <a:r>
              <a:rPr lang="fr-BE" sz="2400" i="1" dirty="0"/>
              <a:t> Sensible </a:t>
            </a:r>
            <a:r>
              <a:rPr lang="fr-BE" sz="2400" i="1" dirty="0" err="1"/>
              <a:t>Heat</a:t>
            </a:r>
            <a:r>
              <a:rPr lang="fr-BE" sz="2400" i="1" dirty="0"/>
              <a:t> Exchange </a:t>
            </a:r>
            <a:r>
              <a:rPr lang="fr-BE" sz="2400" i="1" dirty="0" err="1"/>
              <a:t>Only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BE" dirty="0"/>
              <a:t>Baseline (#5) – K1G200-AA89-12 (1400rpm)</a:t>
            </a:r>
          </a:p>
          <a:p>
            <a:pPr lvl="1"/>
            <a:r>
              <a:rPr lang="fr-BE" dirty="0"/>
              <a:t>Power (6 fans): 70.95 W – 11.83 W/fan</a:t>
            </a:r>
          </a:p>
          <a:p>
            <a:pPr lvl="1"/>
            <a:r>
              <a:rPr lang="fr-BE" dirty="0"/>
              <a:t>Flow: 0.52 m³/s – 1868 m³/h</a:t>
            </a:r>
          </a:p>
          <a:p>
            <a:pPr lvl="1"/>
            <a:endParaRPr lang="fr-BE" dirty="0"/>
          </a:p>
          <a:p>
            <a:r>
              <a:rPr lang="fr-BE" dirty="0"/>
              <a:t>Baseline (#45Hz) – K1G200-AA89-12 (1400rpm)</a:t>
            </a:r>
          </a:p>
          <a:p>
            <a:pPr lvl="1"/>
            <a:r>
              <a:rPr lang="fr-BE" dirty="0"/>
              <a:t>Power (6 fans): 70.81 W – 11.80 W/fan</a:t>
            </a:r>
          </a:p>
          <a:p>
            <a:pPr lvl="1"/>
            <a:r>
              <a:rPr lang="fr-BE" dirty="0"/>
              <a:t>Flow: 0.51 m³/s – 1810 m³/h</a:t>
            </a:r>
          </a:p>
          <a:p>
            <a:pPr lvl="1"/>
            <a:endParaRPr lang="fr-BE" dirty="0"/>
          </a:p>
          <a:p>
            <a:r>
              <a:rPr lang="fr-BE" dirty="0"/>
              <a:t>New (#18) - K1G200-AA60-XN (1400rpm)</a:t>
            </a:r>
          </a:p>
          <a:p>
            <a:pPr lvl="1"/>
            <a:r>
              <a:rPr lang="fr-BE" dirty="0"/>
              <a:t>Power (6 fans): 74.28 W</a:t>
            </a:r>
          </a:p>
          <a:p>
            <a:pPr lvl="1"/>
            <a:r>
              <a:rPr lang="fr-BE" dirty="0"/>
              <a:t>Flow: 0.42 m³/s – 1508 m³/h</a:t>
            </a:r>
          </a:p>
          <a:p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0746622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2400" dirty="0"/>
              <a:t>EBM-</a:t>
            </a:r>
            <a:r>
              <a:rPr lang="fr-BE" sz="2400" dirty="0" err="1"/>
              <a:t>Papst</a:t>
            </a:r>
            <a:r>
              <a:rPr lang="fr-BE" sz="2400" dirty="0"/>
              <a:t> – Emerson / Meeting notes (August 4th, 2017)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9575" y="1339849"/>
            <a:ext cx="8328025" cy="5140463"/>
          </a:xfrm>
        </p:spPr>
        <p:txBody>
          <a:bodyPr/>
          <a:lstStyle/>
          <a:p>
            <a:r>
              <a:rPr lang="fr-BE" sz="1200" dirty="0" err="1"/>
              <a:t>Comments</a:t>
            </a:r>
            <a:endParaRPr lang="fr-BE" sz="1200" dirty="0"/>
          </a:p>
          <a:p>
            <a:pPr lvl="1"/>
            <a:r>
              <a:rPr lang="fr-BE" sz="1050" dirty="0" err="1"/>
              <a:t>Unbalanced</a:t>
            </a:r>
            <a:r>
              <a:rPr lang="fr-BE" sz="1050" dirty="0"/>
              <a:t> fan speed distribution </a:t>
            </a:r>
            <a:r>
              <a:rPr lang="fr-BE" sz="1050" dirty="0" err="1"/>
              <a:t>can</a:t>
            </a:r>
            <a:r>
              <a:rPr lang="fr-BE" sz="1050" dirty="0"/>
              <a:t> help if air « </a:t>
            </a:r>
            <a:r>
              <a:rPr lang="fr-BE" sz="1050" dirty="0" err="1"/>
              <a:t>channels</a:t>
            </a:r>
            <a:r>
              <a:rPr lang="fr-BE" sz="1050" dirty="0"/>
              <a:t> » are </a:t>
            </a:r>
            <a:r>
              <a:rPr lang="fr-BE" sz="1050" dirty="0" err="1"/>
              <a:t>properly</a:t>
            </a:r>
            <a:r>
              <a:rPr lang="fr-BE" sz="1050" dirty="0"/>
              <a:t> </a:t>
            </a:r>
            <a:r>
              <a:rPr lang="fr-BE" sz="1050" dirty="0" err="1"/>
              <a:t>separated</a:t>
            </a:r>
            <a:r>
              <a:rPr lang="fr-BE" sz="1050" dirty="0"/>
              <a:t>. In </a:t>
            </a:r>
            <a:r>
              <a:rPr lang="fr-BE" sz="1050" dirty="0" err="1"/>
              <a:t>current</a:t>
            </a:r>
            <a:r>
              <a:rPr lang="fr-BE" sz="1050" dirty="0"/>
              <a:t> design, all fans are </a:t>
            </a:r>
            <a:r>
              <a:rPr lang="fr-BE" sz="1050" dirty="0" err="1"/>
              <a:t>blowing</a:t>
            </a:r>
            <a:r>
              <a:rPr lang="fr-BE" sz="1050" dirty="0"/>
              <a:t> </a:t>
            </a:r>
            <a:r>
              <a:rPr lang="fr-BE" sz="1050" dirty="0" err="1"/>
              <a:t>through</a:t>
            </a:r>
            <a:r>
              <a:rPr lang="fr-BE" sz="1050" dirty="0"/>
              <a:t> a « plenum » </a:t>
            </a:r>
            <a:r>
              <a:rPr lang="fr-BE" sz="1050" dirty="0" err="1"/>
              <a:t>so</a:t>
            </a:r>
            <a:r>
              <a:rPr lang="fr-BE" sz="1050" dirty="0"/>
              <a:t> </a:t>
            </a:r>
            <a:r>
              <a:rPr lang="fr-BE" sz="1050" dirty="0" err="1"/>
              <a:t>unbalanced</a:t>
            </a:r>
            <a:r>
              <a:rPr lang="fr-BE" sz="1050" dirty="0"/>
              <a:t> fan speed </a:t>
            </a:r>
            <a:r>
              <a:rPr lang="fr-BE" sz="1050" dirty="0" err="1"/>
              <a:t>is</a:t>
            </a:r>
            <a:r>
              <a:rPr lang="fr-BE" sz="1050" dirty="0"/>
              <a:t> not </a:t>
            </a:r>
            <a:r>
              <a:rPr lang="fr-BE" sz="1050" dirty="0" err="1"/>
              <a:t>bringing</a:t>
            </a:r>
            <a:r>
              <a:rPr lang="fr-BE" sz="1050" dirty="0"/>
              <a:t> </a:t>
            </a:r>
            <a:r>
              <a:rPr lang="fr-BE" sz="1050" dirty="0" err="1"/>
              <a:t>significant</a:t>
            </a:r>
            <a:r>
              <a:rPr lang="fr-BE" sz="1050" dirty="0"/>
              <a:t> </a:t>
            </a:r>
            <a:r>
              <a:rPr lang="fr-BE" sz="1050" dirty="0" err="1"/>
              <a:t>improvement</a:t>
            </a:r>
            <a:r>
              <a:rPr lang="fr-BE" sz="1050" dirty="0"/>
              <a:t>. « Plenum » </a:t>
            </a:r>
            <a:r>
              <a:rPr lang="fr-BE" sz="1050" dirty="0" err="1"/>
              <a:t>effect</a:t>
            </a:r>
            <a:r>
              <a:rPr lang="fr-BE" sz="1050" dirty="0"/>
              <a:t> </a:t>
            </a:r>
            <a:r>
              <a:rPr lang="fr-BE" sz="1050" dirty="0" err="1"/>
              <a:t>is</a:t>
            </a:r>
            <a:r>
              <a:rPr lang="fr-BE" sz="1050" dirty="0"/>
              <a:t> </a:t>
            </a:r>
            <a:r>
              <a:rPr lang="fr-BE" sz="1050" dirty="0" err="1"/>
              <a:t>enhanced</a:t>
            </a:r>
            <a:r>
              <a:rPr lang="fr-BE" sz="1050" dirty="0"/>
              <a:t> by the « </a:t>
            </a:r>
            <a:r>
              <a:rPr lang="fr-BE" sz="1050" dirty="0" err="1"/>
              <a:t>wafel</a:t>
            </a:r>
            <a:r>
              <a:rPr lang="fr-BE" sz="1050" dirty="0"/>
              <a:t> » plate</a:t>
            </a:r>
          </a:p>
          <a:p>
            <a:pPr lvl="1"/>
            <a:r>
              <a:rPr lang="fr-BE" sz="1050" dirty="0"/>
              <a:t>Diagonal fans help </a:t>
            </a:r>
            <a:r>
              <a:rPr lang="fr-BE" sz="1050" dirty="0" err="1"/>
              <a:t>because</a:t>
            </a:r>
            <a:r>
              <a:rPr lang="fr-BE" sz="1050" dirty="0"/>
              <a:t> of </a:t>
            </a:r>
            <a:r>
              <a:rPr lang="fr-BE" sz="1050" dirty="0" err="1"/>
              <a:t>less</a:t>
            </a:r>
            <a:r>
              <a:rPr lang="fr-BE" sz="1050" dirty="0"/>
              <a:t> « </a:t>
            </a:r>
            <a:r>
              <a:rPr lang="fr-BE" sz="1050" dirty="0" err="1"/>
              <a:t>directed</a:t>
            </a:r>
            <a:r>
              <a:rPr lang="fr-BE" sz="1050" dirty="0"/>
              <a:t> flow »</a:t>
            </a:r>
          </a:p>
          <a:p>
            <a:pPr lvl="1"/>
            <a:r>
              <a:rPr lang="fr-BE" sz="1050" dirty="0" err="1"/>
              <a:t>Current</a:t>
            </a:r>
            <a:r>
              <a:rPr lang="fr-BE" sz="1050" dirty="0"/>
              <a:t> configuration (fans « </a:t>
            </a:r>
            <a:r>
              <a:rPr lang="fr-BE" sz="1050" dirty="0" err="1"/>
              <a:t>sucking</a:t>
            </a:r>
            <a:r>
              <a:rPr lang="fr-BE" sz="1050" dirty="0"/>
              <a:t> » air </a:t>
            </a:r>
            <a:r>
              <a:rPr lang="fr-BE" sz="1050" dirty="0" err="1"/>
              <a:t>through</a:t>
            </a:r>
            <a:r>
              <a:rPr lang="fr-BE" sz="1050" dirty="0"/>
              <a:t> </a:t>
            </a:r>
            <a:r>
              <a:rPr lang="fr-BE" sz="1050" dirty="0" err="1"/>
              <a:t>coil</a:t>
            </a:r>
            <a:r>
              <a:rPr lang="fr-BE" sz="1050" dirty="0"/>
              <a:t>) </a:t>
            </a:r>
            <a:r>
              <a:rPr lang="fr-BE" sz="1050" dirty="0" err="1"/>
              <a:t>is</a:t>
            </a:r>
            <a:r>
              <a:rPr lang="fr-BE" sz="1050" dirty="0"/>
              <a:t> </a:t>
            </a:r>
            <a:r>
              <a:rPr lang="fr-BE" sz="1050" dirty="0" err="1"/>
              <a:t>better</a:t>
            </a:r>
            <a:r>
              <a:rPr lang="fr-BE" sz="1050" dirty="0"/>
              <a:t> </a:t>
            </a:r>
            <a:r>
              <a:rPr lang="fr-BE" sz="1050" dirty="0" err="1"/>
              <a:t>from</a:t>
            </a:r>
            <a:r>
              <a:rPr lang="fr-BE" sz="1050" dirty="0"/>
              <a:t> an air distribution point of </a:t>
            </a:r>
            <a:r>
              <a:rPr lang="fr-BE" sz="1050" dirty="0" err="1"/>
              <a:t>view</a:t>
            </a:r>
            <a:endParaRPr lang="fr-BE" sz="1050" dirty="0"/>
          </a:p>
          <a:p>
            <a:pPr lvl="1"/>
            <a:r>
              <a:rPr lang="fr-BE" sz="1050" dirty="0"/>
              <a:t>Mixed-flow (diagonal) flow have </a:t>
            </a:r>
            <a:r>
              <a:rPr lang="fr-BE" sz="1050" dirty="0" err="1"/>
              <a:t>steeper</a:t>
            </a:r>
            <a:r>
              <a:rPr lang="fr-BE" sz="1050" dirty="0"/>
              <a:t> Pa-</a:t>
            </a:r>
            <a:r>
              <a:rPr lang="fr-BE" sz="1050" dirty="0" err="1"/>
              <a:t>qv</a:t>
            </a:r>
            <a:r>
              <a:rPr lang="fr-BE" sz="1050" dirty="0"/>
              <a:t> flow </a:t>
            </a:r>
            <a:r>
              <a:rPr lang="fr-BE" sz="1050" dirty="0" err="1"/>
              <a:t>characteristic</a:t>
            </a:r>
            <a:r>
              <a:rPr lang="fr-BE" sz="1050" dirty="0"/>
              <a:t> </a:t>
            </a:r>
            <a:r>
              <a:rPr lang="fr-BE" sz="1050" dirty="0" err="1"/>
              <a:t>curve</a:t>
            </a:r>
            <a:r>
              <a:rPr lang="fr-BE" sz="1050" dirty="0"/>
              <a:t> </a:t>
            </a:r>
            <a:r>
              <a:rPr lang="fr-BE" sz="1050" dirty="0">
                <a:sym typeface="Wingdings" panose="05000000000000000000" pitchFamily="2" charset="2"/>
              </a:rPr>
              <a:t> flow </a:t>
            </a:r>
            <a:r>
              <a:rPr lang="fr-BE" sz="1050" dirty="0" err="1">
                <a:sym typeface="Wingdings" panose="05000000000000000000" pitchFamily="2" charset="2"/>
              </a:rPr>
              <a:t>is</a:t>
            </a:r>
            <a:r>
              <a:rPr lang="fr-BE" sz="1050" dirty="0">
                <a:sym typeface="Wingdings" panose="05000000000000000000" pitchFamily="2" charset="2"/>
              </a:rPr>
              <a:t> </a:t>
            </a:r>
            <a:r>
              <a:rPr lang="fr-BE" sz="1050" dirty="0" err="1">
                <a:sym typeface="Wingdings" panose="05000000000000000000" pitchFamily="2" charset="2"/>
              </a:rPr>
              <a:t>less</a:t>
            </a:r>
            <a:r>
              <a:rPr lang="fr-BE" sz="1050" dirty="0">
                <a:sym typeface="Wingdings" panose="05000000000000000000" pitchFamily="2" charset="2"/>
              </a:rPr>
              <a:t> sensitive to pressure drop variation (</a:t>
            </a:r>
            <a:r>
              <a:rPr lang="fr-BE" sz="1050" dirty="0" err="1">
                <a:sym typeface="Wingdings" panose="05000000000000000000" pitchFamily="2" charset="2"/>
              </a:rPr>
              <a:t>e.g</a:t>
            </a:r>
            <a:r>
              <a:rPr lang="fr-BE" sz="1050" dirty="0">
                <a:sym typeface="Wingdings" panose="05000000000000000000" pitchFamily="2" charset="2"/>
              </a:rPr>
              <a:t>. </a:t>
            </a:r>
            <a:r>
              <a:rPr lang="fr-BE" sz="1050" dirty="0" err="1">
                <a:sym typeface="Wingdings" panose="05000000000000000000" pitchFamily="2" charset="2"/>
              </a:rPr>
              <a:t>frost</a:t>
            </a:r>
            <a:r>
              <a:rPr lang="fr-BE" sz="1050" dirty="0">
                <a:sym typeface="Wingdings" panose="05000000000000000000" pitchFamily="2" charset="2"/>
              </a:rPr>
              <a:t> formation)</a:t>
            </a:r>
            <a:endParaRPr lang="fr-BE" sz="1050" dirty="0"/>
          </a:p>
          <a:p>
            <a:pPr lvl="1"/>
            <a:r>
              <a:rPr lang="fr-BE" sz="1050" dirty="0" err="1"/>
              <a:t>Deflector</a:t>
            </a:r>
            <a:r>
              <a:rPr lang="fr-BE" sz="1050" dirty="0"/>
              <a:t> </a:t>
            </a:r>
            <a:r>
              <a:rPr lang="fr-BE" sz="1050" dirty="0" err="1"/>
              <a:t>behind</a:t>
            </a:r>
            <a:r>
              <a:rPr lang="fr-BE" sz="1050" dirty="0"/>
              <a:t> </a:t>
            </a:r>
            <a:r>
              <a:rPr lang="fr-BE" sz="1050" dirty="0" err="1"/>
              <a:t>honeycomb</a:t>
            </a:r>
            <a:r>
              <a:rPr lang="fr-BE" sz="1050" dirty="0"/>
              <a:t> </a:t>
            </a:r>
            <a:r>
              <a:rPr lang="fr-BE" sz="1050" dirty="0" err="1"/>
              <a:t>might</a:t>
            </a:r>
            <a:r>
              <a:rPr lang="fr-BE" sz="1050" dirty="0"/>
              <a:t> </a:t>
            </a:r>
            <a:r>
              <a:rPr lang="fr-BE" sz="1050" dirty="0" err="1"/>
              <a:t>be</a:t>
            </a:r>
            <a:r>
              <a:rPr lang="fr-BE" sz="1050" dirty="0"/>
              <a:t> </a:t>
            </a:r>
            <a:r>
              <a:rPr lang="fr-BE" sz="1050" dirty="0" err="1"/>
              <a:t>optimized</a:t>
            </a:r>
            <a:r>
              <a:rPr lang="fr-BE" sz="1050" dirty="0"/>
              <a:t>. </a:t>
            </a:r>
            <a:r>
              <a:rPr lang="fr-BE" sz="1050" dirty="0" err="1"/>
              <a:t>Evaluate</a:t>
            </a:r>
            <a:r>
              <a:rPr lang="fr-BE" sz="1050" dirty="0"/>
              <a:t> </a:t>
            </a:r>
            <a:r>
              <a:rPr lang="fr-BE" sz="1050" dirty="0" err="1"/>
              <a:t>possibility</a:t>
            </a:r>
            <a:r>
              <a:rPr lang="fr-BE" sz="1050" dirty="0"/>
              <a:t> to </a:t>
            </a:r>
            <a:r>
              <a:rPr lang="fr-BE" sz="1050" dirty="0" err="1"/>
              <a:t>remove</a:t>
            </a:r>
            <a:r>
              <a:rPr lang="fr-BE" sz="1050" dirty="0"/>
              <a:t> </a:t>
            </a:r>
            <a:r>
              <a:rPr lang="fr-BE" sz="1050" dirty="0" err="1"/>
              <a:t>it</a:t>
            </a:r>
            <a:r>
              <a:rPr lang="fr-BE" sz="1050" dirty="0"/>
              <a:t> or </a:t>
            </a:r>
            <a:r>
              <a:rPr lang="fr-BE" sz="1050" dirty="0" err="1"/>
              <a:t>re</a:t>
            </a:r>
            <a:r>
              <a:rPr lang="fr-BE" sz="1050" dirty="0"/>
              <a:t>-position </a:t>
            </a:r>
            <a:r>
              <a:rPr lang="fr-BE" sz="1050" dirty="0" err="1"/>
              <a:t>it</a:t>
            </a:r>
            <a:r>
              <a:rPr lang="fr-BE" sz="1050" dirty="0"/>
              <a:t> (change </a:t>
            </a:r>
            <a:r>
              <a:rPr lang="fr-BE" sz="1050" dirty="0" err="1"/>
              <a:t>curvature</a:t>
            </a:r>
            <a:r>
              <a:rPr lang="fr-BE" sz="1050" dirty="0"/>
              <a:t>?)</a:t>
            </a:r>
          </a:p>
          <a:p>
            <a:pPr lvl="1"/>
            <a:r>
              <a:rPr lang="fr-BE" sz="1050" dirty="0" err="1"/>
              <a:t>Benefit</a:t>
            </a:r>
            <a:r>
              <a:rPr lang="fr-BE" sz="1050" dirty="0"/>
              <a:t>/</a:t>
            </a:r>
            <a:r>
              <a:rPr lang="fr-BE" sz="1050" dirty="0" err="1"/>
              <a:t>effect</a:t>
            </a:r>
            <a:r>
              <a:rPr lang="fr-BE" sz="1050" dirty="0"/>
              <a:t> of double air curtain </a:t>
            </a:r>
            <a:r>
              <a:rPr lang="fr-BE" sz="1050" dirty="0" err="1"/>
              <a:t>is</a:t>
            </a:r>
            <a:r>
              <a:rPr lang="fr-BE" sz="1050" dirty="0"/>
              <a:t> </a:t>
            </a:r>
            <a:r>
              <a:rPr lang="fr-BE" sz="1050" dirty="0" err="1"/>
              <a:t>confirmed</a:t>
            </a:r>
            <a:r>
              <a:rPr lang="fr-BE" sz="1050" dirty="0"/>
              <a:t> </a:t>
            </a:r>
            <a:r>
              <a:rPr lang="fr-BE" sz="1050" dirty="0" err="1"/>
              <a:t>based</a:t>
            </a:r>
            <a:r>
              <a:rPr lang="fr-BE" sz="1050" dirty="0"/>
              <a:t> on </a:t>
            </a:r>
            <a:r>
              <a:rPr lang="fr-BE" sz="1050" dirty="0" err="1"/>
              <a:t>Ebm-Papst</a:t>
            </a:r>
            <a:r>
              <a:rPr lang="fr-BE" sz="1050" dirty="0"/>
              <a:t> </a:t>
            </a:r>
            <a:r>
              <a:rPr lang="fr-BE" sz="1050" dirty="0" err="1"/>
              <a:t>experience</a:t>
            </a:r>
            <a:endParaRPr lang="fr-BE" sz="1050" dirty="0"/>
          </a:p>
          <a:p>
            <a:pPr lvl="1"/>
            <a:r>
              <a:rPr lang="fr-BE" sz="1050" dirty="0" err="1"/>
              <a:t>Compressor</a:t>
            </a:r>
            <a:r>
              <a:rPr lang="fr-BE" sz="1050" dirty="0"/>
              <a:t> box </a:t>
            </a:r>
            <a:r>
              <a:rPr lang="fr-BE" sz="1050" dirty="0" err="1"/>
              <a:t>is</a:t>
            </a:r>
            <a:r>
              <a:rPr lang="fr-BE" sz="1050" dirty="0"/>
              <a:t> </a:t>
            </a:r>
            <a:r>
              <a:rPr lang="fr-BE" sz="1050" dirty="0" err="1"/>
              <a:t>blocking</a:t>
            </a:r>
            <a:r>
              <a:rPr lang="fr-BE" sz="1050" dirty="0"/>
              <a:t> a </a:t>
            </a:r>
            <a:r>
              <a:rPr lang="fr-BE" sz="1050" dirty="0" err="1"/>
              <a:t>significant</a:t>
            </a:r>
            <a:r>
              <a:rPr lang="fr-BE" sz="1050" dirty="0"/>
              <a:t> section of air </a:t>
            </a:r>
            <a:r>
              <a:rPr lang="fr-BE" sz="1050" dirty="0" err="1"/>
              <a:t>channel</a:t>
            </a:r>
            <a:endParaRPr lang="fr-BE" sz="1050" dirty="0"/>
          </a:p>
          <a:p>
            <a:pPr lvl="2"/>
            <a:r>
              <a:rPr lang="fr-BE" sz="800" dirty="0"/>
              <a:t>Sharp </a:t>
            </a:r>
            <a:r>
              <a:rPr lang="fr-BE" sz="800" dirty="0" err="1"/>
              <a:t>edges</a:t>
            </a:r>
            <a:r>
              <a:rPr lang="fr-BE" sz="800" dirty="0"/>
              <a:t> </a:t>
            </a:r>
            <a:r>
              <a:rPr lang="fr-BE" sz="800" dirty="0" err="1"/>
              <a:t>should</a:t>
            </a:r>
            <a:r>
              <a:rPr lang="fr-BE" sz="800" dirty="0"/>
              <a:t> </a:t>
            </a:r>
            <a:r>
              <a:rPr lang="fr-BE" sz="800" dirty="0" err="1"/>
              <a:t>be</a:t>
            </a:r>
            <a:r>
              <a:rPr lang="fr-BE" sz="800" dirty="0"/>
              <a:t> </a:t>
            </a:r>
            <a:r>
              <a:rPr lang="fr-BE" sz="800" dirty="0" err="1"/>
              <a:t>avoided</a:t>
            </a:r>
            <a:endParaRPr lang="fr-BE" sz="800" dirty="0"/>
          </a:p>
          <a:p>
            <a:pPr lvl="2"/>
            <a:r>
              <a:rPr lang="fr-BE" sz="800" dirty="0" err="1"/>
              <a:t>Increase</a:t>
            </a:r>
            <a:r>
              <a:rPr lang="fr-BE" sz="800" dirty="0"/>
              <a:t> speed &amp; </a:t>
            </a:r>
            <a:r>
              <a:rPr lang="fr-BE" sz="800" dirty="0" err="1"/>
              <a:t>isolate</a:t>
            </a:r>
            <a:r>
              <a:rPr lang="fr-BE" sz="800" dirty="0"/>
              <a:t> section </a:t>
            </a:r>
            <a:r>
              <a:rPr lang="fr-BE" sz="800" dirty="0" err="1"/>
              <a:t>could</a:t>
            </a:r>
            <a:r>
              <a:rPr lang="fr-BE" sz="800" dirty="0"/>
              <a:t> help </a:t>
            </a:r>
            <a:r>
              <a:rPr lang="fr-BE" sz="800" dirty="0" err="1"/>
              <a:t>compensating</a:t>
            </a:r>
            <a:r>
              <a:rPr lang="fr-BE" sz="800" dirty="0"/>
              <a:t> </a:t>
            </a:r>
            <a:r>
              <a:rPr lang="fr-BE" sz="800" dirty="0" err="1"/>
              <a:t>this</a:t>
            </a:r>
            <a:r>
              <a:rPr lang="fr-BE" sz="800" dirty="0"/>
              <a:t> </a:t>
            </a:r>
            <a:r>
              <a:rPr lang="fr-BE" sz="800" dirty="0" err="1"/>
              <a:t>effect</a:t>
            </a:r>
            <a:r>
              <a:rPr lang="fr-BE" sz="800" dirty="0"/>
              <a:t> and </a:t>
            </a:r>
            <a:r>
              <a:rPr lang="fr-BE" sz="800" dirty="0" err="1"/>
              <a:t>increasing</a:t>
            </a:r>
            <a:r>
              <a:rPr lang="fr-BE" sz="800" dirty="0"/>
              <a:t> the flow</a:t>
            </a:r>
            <a:endParaRPr lang="fr-BE" sz="1400" dirty="0"/>
          </a:p>
          <a:p>
            <a:r>
              <a:rPr lang="fr-BE" sz="1200" dirty="0"/>
              <a:t>Actions</a:t>
            </a:r>
          </a:p>
          <a:p>
            <a:pPr lvl="1"/>
            <a:r>
              <a:rPr lang="fr-BE" sz="1050" dirty="0"/>
              <a:t>Store plenum &amp; </a:t>
            </a:r>
            <a:r>
              <a:rPr lang="fr-BE" sz="1050" dirty="0" err="1"/>
              <a:t>opened</a:t>
            </a:r>
            <a:r>
              <a:rPr lang="fr-BE" sz="1050" dirty="0"/>
              <a:t> case </a:t>
            </a:r>
            <a:r>
              <a:rPr lang="fr-BE" sz="1050" dirty="0" err="1"/>
              <a:t>pictures</a:t>
            </a:r>
            <a:r>
              <a:rPr lang="fr-BE" sz="1050" dirty="0"/>
              <a:t> on server (KR)</a:t>
            </a:r>
          </a:p>
          <a:p>
            <a:pPr lvl="1"/>
            <a:r>
              <a:rPr lang="fr-BE" sz="1050" dirty="0"/>
              <a:t>Check </a:t>
            </a:r>
            <a:r>
              <a:rPr lang="fr-BE" sz="1050" dirty="0" err="1"/>
              <a:t>recommendations</a:t>
            </a:r>
            <a:r>
              <a:rPr lang="fr-BE" sz="1050" dirty="0"/>
              <a:t> in ISO 23953-2 about m-pack position (</a:t>
            </a:r>
            <a:r>
              <a:rPr lang="fr-BE" sz="1050" dirty="0" err="1"/>
              <a:t>e.g</a:t>
            </a:r>
            <a:r>
              <a:rPr lang="fr-BE" sz="1050" dirty="0"/>
              <a:t>. distance </a:t>
            </a:r>
            <a:r>
              <a:rPr lang="fr-BE" sz="1050" dirty="0" err="1"/>
              <a:t>from</a:t>
            </a:r>
            <a:r>
              <a:rPr lang="fr-BE" sz="1050" dirty="0"/>
              <a:t> panels or </a:t>
            </a:r>
            <a:r>
              <a:rPr lang="fr-BE" sz="1050" dirty="0" err="1"/>
              <a:t>shelf</a:t>
            </a:r>
            <a:r>
              <a:rPr lang="fr-BE" sz="1050" dirty="0"/>
              <a:t> border)</a:t>
            </a:r>
            <a:endParaRPr lang="fr-BE" sz="1400" dirty="0"/>
          </a:p>
          <a:p>
            <a:pPr lvl="1"/>
            <a:r>
              <a:rPr lang="fr-BE" sz="1050" dirty="0" err="1"/>
              <a:t>Need</a:t>
            </a:r>
            <a:r>
              <a:rPr lang="fr-BE" sz="1050" dirty="0"/>
              <a:t> to </a:t>
            </a:r>
            <a:r>
              <a:rPr lang="fr-BE" sz="1050" dirty="0" err="1"/>
              <a:t>consolidate</a:t>
            </a:r>
            <a:r>
              <a:rPr lang="fr-BE" sz="1050" dirty="0"/>
              <a:t> test data (</a:t>
            </a:r>
            <a:r>
              <a:rPr lang="fr-BE" sz="1050" dirty="0" err="1"/>
              <a:t>evaporator</a:t>
            </a:r>
            <a:r>
              <a:rPr lang="fr-BE" sz="1050" dirty="0"/>
              <a:t> </a:t>
            </a:r>
            <a:r>
              <a:rPr lang="fr-BE" sz="1050" dirty="0" err="1"/>
              <a:t>heat</a:t>
            </a:r>
            <a:r>
              <a:rPr lang="fr-BE" sz="1050" dirty="0"/>
              <a:t> </a:t>
            </a:r>
            <a:r>
              <a:rPr lang="fr-BE" sz="1050" dirty="0" err="1"/>
              <a:t>transfer</a:t>
            </a:r>
            <a:r>
              <a:rPr lang="fr-BE" sz="1050" dirty="0"/>
              <a:t> balance) to </a:t>
            </a:r>
            <a:r>
              <a:rPr lang="fr-BE" sz="1050" dirty="0" err="1"/>
              <a:t>estimate</a:t>
            </a:r>
            <a:r>
              <a:rPr lang="fr-BE" sz="1050" dirty="0"/>
              <a:t> fan operating point</a:t>
            </a:r>
          </a:p>
          <a:p>
            <a:pPr lvl="2"/>
            <a:r>
              <a:rPr lang="fr-BE" sz="1000" dirty="0" err="1"/>
              <a:t>Averaging</a:t>
            </a:r>
            <a:r>
              <a:rPr lang="fr-BE" sz="1000" dirty="0"/>
              <a:t> </a:t>
            </a:r>
            <a:r>
              <a:rPr lang="fr-BE" sz="1000" dirty="0" err="1"/>
              <a:t>period</a:t>
            </a:r>
            <a:r>
              <a:rPr lang="fr-BE" sz="1000" dirty="0"/>
              <a:t> has </a:t>
            </a:r>
            <a:r>
              <a:rPr lang="fr-BE" sz="1000" dirty="0" err="1"/>
              <a:t>some</a:t>
            </a:r>
            <a:r>
              <a:rPr lang="fr-BE" sz="1000" dirty="0"/>
              <a:t> impact due to </a:t>
            </a:r>
            <a:r>
              <a:rPr lang="fr-BE" sz="1000" dirty="0" err="1"/>
              <a:t>frost</a:t>
            </a:r>
            <a:r>
              <a:rPr lang="fr-BE" sz="1000" dirty="0"/>
              <a:t> formation</a:t>
            </a:r>
          </a:p>
          <a:p>
            <a:pPr lvl="2"/>
            <a:r>
              <a:rPr lang="fr-BE" sz="1000" dirty="0"/>
              <a:t>Go-back to </a:t>
            </a:r>
            <a:r>
              <a:rPr lang="fr-BE" sz="1000" dirty="0" err="1"/>
              <a:t>Ebm-Papst</a:t>
            </a:r>
            <a:r>
              <a:rPr lang="fr-BE" sz="1000" dirty="0"/>
              <a:t> team to </a:t>
            </a:r>
            <a:r>
              <a:rPr lang="fr-BE" sz="1000" dirty="0" err="1"/>
              <a:t>evaluate</a:t>
            </a:r>
            <a:r>
              <a:rPr lang="fr-BE" sz="1000" dirty="0"/>
              <a:t> w/ fans </a:t>
            </a:r>
            <a:r>
              <a:rPr lang="fr-BE" sz="1000" dirty="0" err="1"/>
              <a:t>characteristic</a:t>
            </a:r>
            <a:r>
              <a:rPr lang="fr-BE" sz="1000" dirty="0"/>
              <a:t> </a:t>
            </a:r>
            <a:r>
              <a:rPr lang="fr-BE" sz="1000" dirty="0" err="1"/>
              <a:t>curves</a:t>
            </a:r>
            <a:endParaRPr lang="fr-BE" sz="1000" dirty="0"/>
          </a:p>
          <a:p>
            <a:pPr lvl="1"/>
            <a:r>
              <a:rPr lang="fr-BE" sz="1050" dirty="0"/>
              <a:t>Air curtain </a:t>
            </a:r>
            <a:r>
              <a:rPr lang="fr-BE" sz="1050" dirty="0" err="1"/>
              <a:t>seems</a:t>
            </a:r>
            <a:r>
              <a:rPr lang="fr-BE" sz="1050" dirty="0"/>
              <a:t> </a:t>
            </a:r>
            <a:r>
              <a:rPr lang="fr-BE" sz="1050" dirty="0" err="1"/>
              <a:t>perturbated</a:t>
            </a:r>
            <a:r>
              <a:rPr lang="fr-BE" sz="1050" dirty="0"/>
              <a:t> at the </a:t>
            </a:r>
            <a:r>
              <a:rPr lang="fr-BE" sz="1050" dirty="0" err="1"/>
              <a:t>bottom</a:t>
            </a:r>
            <a:r>
              <a:rPr lang="fr-BE" sz="1050" dirty="0"/>
              <a:t> and « </a:t>
            </a:r>
            <a:r>
              <a:rPr lang="fr-BE" sz="1050" dirty="0" err="1"/>
              <a:t>pushed</a:t>
            </a:r>
            <a:r>
              <a:rPr lang="fr-BE" sz="1050" dirty="0"/>
              <a:t> » </a:t>
            </a:r>
            <a:r>
              <a:rPr lang="fr-BE" sz="1050" dirty="0" err="1"/>
              <a:t>from</a:t>
            </a:r>
            <a:r>
              <a:rPr lang="fr-BE" sz="1050" dirty="0"/>
              <a:t> the back of the case. </a:t>
            </a:r>
            <a:r>
              <a:rPr lang="fr-BE" sz="1050" dirty="0" err="1"/>
              <a:t>Need</a:t>
            </a:r>
            <a:r>
              <a:rPr lang="fr-BE" sz="1050" dirty="0"/>
              <a:t> to </a:t>
            </a:r>
            <a:r>
              <a:rPr lang="fr-BE" sz="1050" dirty="0" err="1"/>
              <a:t>evaluate</a:t>
            </a:r>
            <a:r>
              <a:rPr lang="fr-BE" sz="1050" dirty="0"/>
              <a:t> impact of speed at air </a:t>
            </a:r>
            <a:r>
              <a:rPr lang="fr-BE" sz="1050" dirty="0" err="1"/>
              <a:t>inlet</a:t>
            </a:r>
            <a:r>
              <a:rPr lang="fr-BE" sz="1050" dirty="0"/>
              <a:t> (</a:t>
            </a:r>
            <a:r>
              <a:rPr lang="fr-BE" sz="1050" dirty="0" err="1"/>
              <a:t>e.g</a:t>
            </a:r>
            <a:r>
              <a:rPr lang="fr-BE" sz="1050" dirty="0"/>
              <a:t>. </a:t>
            </a:r>
            <a:r>
              <a:rPr lang="fr-BE" sz="1050" dirty="0" err="1"/>
              <a:t>increase</a:t>
            </a:r>
            <a:r>
              <a:rPr lang="fr-BE" sz="1050" dirty="0"/>
              <a:t> by </a:t>
            </a:r>
            <a:r>
              <a:rPr lang="fr-BE" sz="1050" dirty="0" err="1"/>
              <a:t>reducing</a:t>
            </a:r>
            <a:r>
              <a:rPr lang="fr-BE" sz="1050" dirty="0"/>
              <a:t> cross section) and air « injection » </a:t>
            </a:r>
            <a:r>
              <a:rPr lang="fr-BE" sz="1050" dirty="0" err="1"/>
              <a:t>from</a:t>
            </a:r>
            <a:r>
              <a:rPr lang="fr-BE" sz="1050" dirty="0"/>
              <a:t> the back panel</a:t>
            </a:r>
          </a:p>
          <a:p>
            <a:pPr lvl="1"/>
            <a:r>
              <a:rPr lang="fr-BE" sz="1050" dirty="0" err="1"/>
              <a:t>Evaluate</a:t>
            </a:r>
            <a:r>
              <a:rPr lang="fr-BE" sz="1050" dirty="0"/>
              <a:t> </a:t>
            </a:r>
            <a:r>
              <a:rPr lang="fr-BE" sz="1050" dirty="0" err="1"/>
              <a:t>possibility</a:t>
            </a:r>
            <a:r>
              <a:rPr lang="fr-BE" sz="1050" dirty="0"/>
              <a:t> to </a:t>
            </a:r>
            <a:r>
              <a:rPr lang="fr-BE" sz="1050" dirty="0" err="1"/>
              <a:t>provide</a:t>
            </a:r>
            <a:r>
              <a:rPr lang="fr-BE" sz="1050" dirty="0"/>
              <a:t> 3D </a:t>
            </a:r>
            <a:r>
              <a:rPr lang="fr-BE" sz="1050" dirty="0" err="1"/>
              <a:t>drawings</a:t>
            </a:r>
            <a:r>
              <a:rPr lang="fr-BE" sz="1050" dirty="0"/>
              <a:t> to </a:t>
            </a:r>
            <a:r>
              <a:rPr lang="fr-BE" sz="1050" dirty="0" err="1"/>
              <a:t>Ebm-Papst</a:t>
            </a:r>
            <a:r>
              <a:rPr lang="fr-BE" sz="1050" dirty="0"/>
              <a:t> to </a:t>
            </a:r>
            <a:r>
              <a:rPr lang="fr-BE" sz="1050" dirty="0" err="1"/>
              <a:t>run</a:t>
            </a:r>
            <a:r>
              <a:rPr lang="fr-BE" sz="1050" dirty="0"/>
              <a:t> CFD simulations</a:t>
            </a:r>
          </a:p>
          <a:p>
            <a:pPr lvl="1"/>
            <a:r>
              <a:rPr lang="fr-BE" sz="1050" dirty="0"/>
              <a:t>500gr </a:t>
            </a:r>
            <a:r>
              <a:rPr lang="fr-BE" sz="1050" dirty="0" err="1"/>
              <a:t>project</a:t>
            </a:r>
            <a:r>
              <a:rPr lang="fr-BE" sz="1050" dirty="0"/>
              <a:t>: </a:t>
            </a:r>
            <a:r>
              <a:rPr lang="fr-BE" sz="1050" dirty="0" err="1"/>
              <a:t>Get</a:t>
            </a:r>
            <a:r>
              <a:rPr lang="fr-BE" sz="1050" dirty="0"/>
              <a:t> back to </a:t>
            </a:r>
            <a:r>
              <a:rPr lang="fr-BE" sz="1050" dirty="0" err="1"/>
              <a:t>Ebm-papst</a:t>
            </a:r>
            <a:r>
              <a:rPr lang="fr-BE" sz="1050" dirty="0"/>
              <a:t> w/ fan </a:t>
            </a:r>
            <a:r>
              <a:rPr lang="fr-BE" sz="1050" dirty="0" err="1"/>
              <a:t>specification</a:t>
            </a:r>
            <a:r>
              <a:rPr lang="fr-BE" sz="1050" dirty="0"/>
              <a:t> of ELCO fans for </a:t>
            </a:r>
            <a:r>
              <a:rPr lang="fr-BE" sz="1050" dirty="0" err="1"/>
              <a:t>selection</a:t>
            </a:r>
            <a:r>
              <a:rPr lang="fr-BE" sz="1050" dirty="0"/>
              <a:t> of EC-fans (axial fans </a:t>
            </a:r>
            <a:r>
              <a:rPr lang="fr-BE" sz="1050" dirty="0" err="1"/>
              <a:t>would</a:t>
            </a:r>
            <a:r>
              <a:rPr lang="fr-BE" sz="1050" dirty="0"/>
              <a:t> </a:t>
            </a:r>
            <a:r>
              <a:rPr lang="fr-BE" sz="1050" dirty="0" err="1"/>
              <a:t>remain</a:t>
            </a:r>
            <a:r>
              <a:rPr lang="fr-BE" sz="1050" dirty="0"/>
              <a:t> </a:t>
            </a:r>
            <a:r>
              <a:rPr lang="fr-BE" sz="1050" dirty="0" err="1"/>
              <a:t>better</a:t>
            </a:r>
            <a:r>
              <a:rPr lang="fr-BE" sz="1050" dirty="0"/>
              <a:t> </a:t>
            </a:r>
            <a:r>
              <a:rPr lang="fr-BE" sz="1050" dirty="0" err="1"/>
              <a:t>here</a:t>
            </a:r>
            <a:r>
              <a:rPr lang="fr-BE" sz="1050" dirty="0"/>
              <a:t>)</a:t>
            </a:r>
          </a:p>
          <a:p>
            <a:pPr marL="0" indent="0">
              <a:buNone/>
            </a:pPr>
            <a:endParaRPr lang="fr-BE" sz="1400" dirty="0"/>
          </a:p>
          <a:p>
            <a:endParaRPr lang="fr-BE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973080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Filter</a:t>
            </a:r>
            <a:r>
              <a:rPr lang="fr-BE" dirty="0"/>
              <a:t> </a:t>
            </a:r>
            <a:r>
              <a:rPr lang="fr-BE" dirty="0" err="1"/>
              <a:t>Drier</a:t>
            </a:r>
            <a:r>
              <a:rPr lang="fr-BE" dirty="0"/>
              <a:t> Alternatives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91784" y="2309388"/>
            <a:ext cx="2610612" cy="571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540" y="1289832"/>
            <a:ext cx="1863447" cy="1536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241" y="4038833"/>
            <a:ext cx="6433980" cy="220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62" y="1894728"/>
            <a:ext cx="5114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9008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Relevant Standard - EN ISO 23953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9576" y="1339850"/>
            <a:ext cx="6363364" cy="4832350"/>
          </a:xfrm>
        </p:spPr>
        <p:txBody>
          <a:bodyPr/>
          <a:lstStyle/>
          <a:p>
            <a:r>
              <a:rPr lang="fr-BE" sz="1600" dirty="0" err="1"/>
              <a:t>Coding</a:t>
            </a:r>
            <a:r>
              <a:rPr lang="fr-BE" sz="1600" dirty="0"/>
              <a:t> </a:t>
            </a:r>
            <a:r>
              <a:rPr lang="fr-BE" sz="1600" dirty="0" err="1"/>
              <a:t>Definition</a:t>
            </a:r>
            <a:endParaRPr lang="fr-BE" sz="1600" dirty="0"/>
          </a:p>
          <a:p>
            <a:pPr lvl="1"/>
            <a:r>
              <a:rPr lang="fr-BE" sz="1400" dirty="0"/>
              <a:t>Over 100 types &amp; configurations</a:t>
            </a:r>
          </a:p>
          <a:p>
            <a:pPr lvl="1"/>
            <a:r>
              <a:rPr lang="fr-BE" sz="1400" dirty="0" err="1"/>
              <a:t>Example</a:t>
            </a:r>
            <a:r>
              <a:rPr lang="fr-BE" sz="1400" dirty="0"/>
              <a:t> : IVC2 (</a:t>
            </a:r>
            <a:r>
              <a:rPr lang="fr-BE" sz="1400" b="1" dirty="0" err="1"/>
              <a:t>I</a:t>
            </a:r>
            <a:r>
              <a:rPr lang="fr-BE" sz="1400" dirty="0" err="1"/>
              <a:t>ntegral</a:t>
            </a:r>
            <a:r>
              <a:rPr lang="fr-BE" sz="1400" dirty="0"/>
              <a:t> – </a:t>
            </a:r>
            <a:r>
              <a:rPr lang="fr-BE" sz="1400" b="1" dirty="0"/>
              <a:t>V</a:t>
            </a:r>
            <a:r>
              <a:rPr lang="fr-BE" sz="1400" dirty="0"/>
              <a:t>ertical – </a:t>
            </a:r>
            <a:r>
              <a:rPr lang="fr-BE" sz="1400" b="1" dirty="0" err="1"/>
              <a:t>C</a:t>
            </a:r>
            <a:r>
              <a:rPr lang="fr-BE" sz="1400" dirty="0" err="1"/>
              <a:t>hilled</a:t>
            </a:r>
            <a:r>
              <a:rPr lang="fr-BE" sz="1400" dirty="0"/>
              <a:t> </a:t>
            </a:r>
            <a:r>
              <a:rPr lang="fr-BE" sz="1400" dirty="0" err="1"/>
              <a:t>products</a:t>
            </a:r>
            <a:r>
              <a:rPr lang="fr-BE" sz="1400" dirty="0"/>
              <a:t> – Multi-</a:t>
            </a:r>
            <a:r>
              <a:rPr lang="fr-BE" sz="1400" dirty="0" err="1"/>
              <a:t>deck</a:t>
            </a:r>
            <a:r>
              <a:rPr lang="fr-BE" sz="1400" dirty="0"/>
              <a:t>)</a:t>
            </a:r>
          </a:p>
          <a:p>
            <a:r>
              <a:rPr lang="fr-BE" sz="1600" dirty="0" err="1"/>
              <a:t>Definition</a:t>
            </a:r>
            <a:r>
              <a:rPr lang="en-US" sz="1600" dirty="0"/>
              <a:t>s</a:t>
            </a:r>
          </a:p>
          <a:p>
            <a:pPr lvl="1"/>
            <a:r>
              <a:rPr lang="fr-BE" sz="1400" dirty="0" err="1"/>
              <a:t>Climate</a:t>
            </a:r>
            <a:r>
              <a:rPr lang="fr-BE" sz="1400" dirty="0"/>
              <a:t> Classes (Ambiant Conditions)</a:t>
            </a:r>
          </a:p>
          <a:p>
            <a:pPr lvl="2"/>
            <a:r>
              <a:rPr lang="fr-BE" sz="1200" dirty="0"/>
              <a:t>0: 20°C/50%</a:t>
            </a:r>
          </a:p>
          <a:p>
            <a:pPr lvl="2"/>
            <a:r>
              <a:rPr lang="fr-BE" sz="1200" dirty="0"/>
              <a:t>8: 24°C/55%</a:t>
            </a:r>
          </a:p>
          <a:p>
            <a:pPr lvl="2"/>
            <a:r>
              <a:rPr lang="fr-BE" sz="1200" b="1" dirty="0">
                <a:solidFill>
                  <a:srgbClr val="FF0000"/>
                </a:solidFill>
              </a:rPr>
              <a:t>3: 25°C/60% (standard for Europe - LIDL </a:t>
            </a:r>
            <a:r>
              <a:rPr lang="fr-BE" sz="1200" b="1" dirty="0" err="1">
                <a:solidFill>
                  <a:srgbClr val="FF0000"/>
                </a:solidFill>
              </a:rPr>
              <a:t>requirement</a:t>
            </a:r>
            <a:r>
              <a:rPr lang="fr-BE" sz="1200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BE" sz="1400" dirty="0" err="1"/>
              <a:t>Temperature</a:t>
            </a:r>
            <a:r>
              <a:rPr lang="fr-BE" sz="1400" dirty="0"/>
              <a:t> class (Food </a:t>
            </a:r>
            <a:r>
              <a:rPr lang="fr-BE" sz="1400" dirty="0" err="1"/>
              <a:t>Temperature</a:t>
            </a:r>
            <a:r>
              <a:rPr lang="fr-BE" sz="1400" dirty="0"/>
              <a:t>)</a:t>
            </a:r>
          </a:p>
          <a:p>
            <a:pPr lvl="2"/>
            <a:r>
              <a:rPr lang="fr-BE" sz="1200" b="1" dirty="0">
                <a:solidFill>
                  <a:srgbClr val="FF0000"/>
                </a:solidFill>
              </a:rPr>
              <a:t>M1: </a:t>
            </a:r>
            <a:r>
              <a:rPr lang="fr-BE" sz="1200" b="1" dirty="0" err="1">
                <a:solidFill>
                  <a:srgbClr val="FF0000"/>
                </a:solidFill>
              </a:rPr>
              <a:t>Highest</a:t>
            </a:r>
            <a:r>
              <a:rPr lang="fr-BE" sz="1200" b="1" dirty="0">
                <a:solidFill>
                  <a:srgbClr val="FF0000"/>
                </a:solidFill>
              </a:rPr>
              <a:t> </a:t>
            </a:r>
            <a:r>
              <a:rPr lang="fr-BE" sz="1200" b="1" dirty="0" err="1">
                <a:solidFill>
                  <a:srgbClr val="FF0000"/>
                </a:solidFill>
              </a:rPr>
              <a:t>product</a:t>
            </a:r>
            <a:r>
              <a:rPr lang="fr-BE" sz="1200" b="1" dirty="0">
                <a:solidFill>
                  <a:srgbClr val="FF0000"/>
                </a:solidFill>
              </a:rPr>
              <a:t> &lt; +5°C &amp; </a:t>
            </a:r>
            <a:r>
              <a:rPr lang="fr-BE" sz="1200" b="1" dirty="0" err="1">
                <a:solidFill>
                  <a:srgbClr val="FF0000"/>
                </a:solidFill>
              </a:rPr>
              <a:t>Coldest</a:t>
            </a:r>
            <a:r>
              <a:rPr lang="fr-BE" sz="1200" b="1" dirty="0">
                <a:solidFill>
                  <a:srgbClr val="FF0000"/>
                </a:solidFill>
              </a:rPr>
              <a:t> </a:t>
            </a:r>
            <a:r>
              <a:rPr lang="fr-BE" sz="1200" b="1" dirty="0" err="1">
                <a:solidFill>
                  <a:srgbClr val="FF0000"/>
                </a:solidFill>
              </a:rPr>
              <a:t>product</a:t>
            </a:r>
            <a:r>
              <a:rPr lang="fr-BE" sz="1200" b="1" dirty="0">
                <a:solidFill>
                  <a:srgbClr val="FF0000"/>
                </a:solidFill>
              </a:rPr>
              <a:t> &gt; -1°C (LIDL </a:t>
            </a:r>
            <a:r>
              <a:rPr lang="fr-BE" sz="1200" b="1" dirty="0" err="1">
                <a:solidFill>
                  <a:srgbClr val="FF0000"/>
                </a:solidFill>
              </a:rPr>
              <a:t>requirement</a:t>
            </a:r>
            <a:r>
              <a:rPr lang="fr-BE" sz="1200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fr-BE" sz="1200" dirty="0"/>
              <a:t>M2 : </a:t>
            </a:r>
            <a:r>
              <a:rPr lang="fr-BE" sz="1200" dirty="0" err="1"/>
              <a:t>Highest</a:t>
            </a:r>
            <a:r>
              <a:rPr lang="fr-BE" sz="1200" dirty="0"/>
              <a:t> </a:t>
            </a:r>
            <a:r>
              <a:rPr lang="fr-BE" sz="1200" dirty="0" err="1"/>
              <a:t>product</a:t>
            </a:r>
            <a:r>
              <a:rPr lang="fr-BE" sz="1200" dirty="0"/>
              <a:t> &lt; +7°C &amp; </a:t>
            </a:r>
            <a:r>
              <a:rPr lang="fr-BE" sz="1200" dirty="0" err="1"/>
              <a:t>Coldest</a:t>
            </a:r>
            <a:r>
              <a:rPr lang="fr-BE" sz="1200" dirty="0"/>
              <a:t> </a:t>
            </a:r>
            <a:r>
              <a:rPr lang="fr-BE" sz="1200" dirty="0" err="1"/>
              <a:t>product</a:t>
            </a:r>
            <a:r>
              <a:rPr lang="fr-BE" sz="1200" dirty="0"/>
              <a:t> &gt; -1°C</a:t>
            </a:r>
          </a:p>
          <a:p>
            <a:pPr lvl="2"/>
            <a:r>
              <a:rPr lang="fr-BE" sz="1200" dirty="0"/>
              <a:t>H2 : </a:t>
            </a:r>
            <a:r>
              <a:rPr lang="fr-BE" sz="1200" dirty="0" err="1"/>
              <a:t>Highest</a:t>
            </a:r>
            <a:r>
              <a:rPr lang="fr-BE" sz="1200" dirty="0"/>
              <a:t> </a:t>
            </a:r>
            <a:r>
              <a:rPr lang="fr-BE" sz="1200" dirty="0" err="1"/>
              <a:t>product</a:t>
            </a:r>
            <a:r>
              <a:rPr lang="fr-BE" sz="1200" dirty="0"/>
              <a:t> &lt; +10°C &amp; </a:t>
            </a:r>
            <a:r>
              <a:rPr lang="fr-BE" sz="1200" dirty="0" err="1"/>
              <a:t>Coldest</a:t>
            </a:r>
            <a:r>
              <a:rPr lang="fr-BE" sz="1200" dirty="0"/>
              <a:t> </a:t>
            </a:r>
            <a:r>
              <a:rPr lang="fr-BE" sz="1200" dirty="0" err="1"/>
              <a:t>product</a:t>
            </a:r>
            <a:r>
              <a:rPr lang="fr-BE" sz="1200" dirty="0"/>
              <a:t> &gt; -1°C</a:t>
            </a:r>
          </a:p>
          <a:p>
            <a:pPr lvl="1"/>
            <a:r>
              <a:rPr lang="fr-BE" sz="1400" dirty="0" err="1"/>
              <a:t>Energy</a:t>
            </a:r>
            <a:r>
              <a:rPr lang="fr-BE" sz="1400" dirty="0"/>
              <a:t> </a:t>
            </a:r>
            <a:r>
              <a:rPr lang="fr-BE" sz="1400" dirty="0" err="1"/>
              <a:t>Consumption</a:t>
            </a:r>
            <a:endParaRPr lang="fr-BE" sz="1400" dirty="0"/>
          </a:p>
          <a:p>
            <a:pPr lvl="2"/>
            <a:r>
              <a:rPr lang="fr-BE" sz="1200" dirty="0"/>
              <a:t>TEC = Total </a:t>
            </a:r>
            <a:r>
              <a:rPr lang="fr-BE" sz="1200" dirty="0" err="1"/>
              <a:t>Electrical</a:t>
            </a:r>
            <a:r>
              <a:rPr lang="fr-BE" sz="1200" dirty="0"/>
              <a:t> </a:t>
            </a:r>
            <a:r>
              <a:rPr lang="fr-BE" sz="1200" dirty="0" err="1"/>
              <a:t>Consumption</a:t>
            </a:r>
            <a:r>
              <a:rPr lang="fr-BE" sz="1200" dirty="0"/>
              <a:t> [kWh]</a:t>
            </a:r>
          </a:p>
          <a:p>
            <a:pPr lvl="2"/>
            <a:r>
              <a:rPr lang="fr-BE" sz="1200" dirty="0"/>
              <a:t>TDA = Total Display Area [m²]</a:t>
            </a:r>
          </a:p>
          <a:p>
            <a:pPr lvl="2"/>
            <a:r>
              <a:rPr lang="fr-BE" sz="1200" dirty="0" err="1"/>
              <a:t>Eff</a:t>
            </a:r>
            <a:r>
              <a:rPr lang="fr-BE" sz="1200" dirty="0"/>
              <a:t> = TEC/TDA = Case </a:t>
            </a:r>
            <a:r>
              <a:rPr lang="fr-BE" sz="1200" dirty="0" err="1"/>
              <a:t>Efficiency</a:t>
            </a:r>
            <a:endParaRPr lang="fr-BE" sz="1200" dirty="0"/>
          </a:p>
          <a:p>
            <a:pPr lvl="2"/>
            <a:r>
              <a:rPr lang="fr-BE" sz="1200" dirty="0"/>
              <a:t>EEI = </a:t>
            </a:r>
            <a:r>
              <a:rPr lang="fr-BE" sz="1200" dirty="0" err="1"/>
              <a:t>Energy</a:t>
            </a:r>
            <a:r>
              <a:rPr lang="fr-BE" sz="1200" dirty="0"/>
              <a:t> </a:t>
            </a:r>
            <a:r>
              <a:rPr lang="fr-BE" sz="1200" dirty="0" err="1"/>
              <a:t>Efficiency</a:t>
            </a:r>
            <a:r>
              <a:rPr lang="fr-BE" sz="1200" dirty="0"/>
              <a:t> Index = </a:t>
            </a:r>
            <a:r>
              <a:rPr lang="fr-BE" sz="1200" dirty="0" err="1"/>
              <a:t>Eff</a:t>
            </a:r>
            <a:r>
              <a:rPr lang="fr-BE" sz="1200" dirty="0"/>
              <a:t>/</a:t>
            </a:r>
            <a:r>
              <a:rPr lang="fr-BE" sz="1200" dirty="0" err="1"/>
              <a:t>Eff_ref</a:t>
            </a:r>
            <a:r>
              <a:rPr lang="fr-BE" sz="1200" dirty="0"/>
              <a:t>*100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65" y="1346396"/>
            <a:ext cx="3416535" cy="18912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87" y="3413126"/>
            <a:ext cx="1686163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5524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EN ISO 23953-2 </a:t>
            </a:r>
            <a:r>
              <a:rPr lang="fr-BE" dirty="0" err="1"/>
              <a:t>Testing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12713" y="6248400"/>
            <a:ext cx="8934450" cy="609600"/>
          </a:xfrm>
          <a:solidFill>
            <a:srgbClr val="FFFF99"/>
          </a:solidFill>
        </p:spPr>
        <p:txBody>
          <a:bodyPr anchor="ctr"/>
          <a:lstStyle/>
          <a:p>
            <a:r>
              <a:rPr lang="fr-BE" sz="1800" dirty="0" err="1"/>
              <a:t>Continuous</a:t>
            </a:r>
            <a:r>
              <a:rPr lang="fr-BE" sz="1800" dirty="0"/>
              <a:t> setup </a:t>
            </a:r>
            <a:r>
              <a:rPr lang="fr-BE" sz="1800" dirty="0" err="1"/>
              <a:t>improvement</a:t>
            </a:r>
            <a:r>
              <a:rPr lang="fr-BE" sz="1800" dirty="0"/>
              <a:t> to </a:t>
            </a:r>
            <a:r>
              <a:rPr lang="fr-BE" sz="1800" dirty="0" err="1"/>
              <a:t>get</a:t>
            </a:r>
            <a:r>
              <a:rPr lang="fr-BE" sz="1800" dirty="0"/>
              <a:t> </a:t>
            </a:r>
            <a:r>
              <a:rPr lang="fr-BE" sz="1800" dirty="0" err="1"/>
              <a:t>closer</a:t>
            </a:r>
            <a:r>
              <a:rPr lang="fr-BE" sz="1800" dirty="0"/>
              <a:t> to ISO 23953 </a:t>
            </a:r>
            <a:r>
              <a:rPr lang="fr-BE" sz="1800" dirty="0" err="1"/>
              <a:t>requirements</a:t>
            </a:r>
            <a:r>
              <a:rPr lang="fr-BE" sz="1800" dirty="0"/>
              <a:t>.</a:t>
            </a:r>
          </a:p>
        </p:txBody>
      </p:sp>
      <p:pic>
        <p:nvPicPr>
          <p:cNvPr id="14" name="Content Placeholder 4"/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2087972" y="4443691"/>
            <a:ext cx="2514428" cy="164453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563679" y="4342555"/>
            <a:ext cx="3186112" cy="1773653"/>
            <a:chOff x="5447934" y="4298531"/>
            <a:chExt cx="3502659" cy="19498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93262" y="4298531"/>
              <a:ext cx="3457331" cy="1949869"/>
            </a:xfrm>
            <a:prstGeom prst="rect">
              <a:avLst/>
            </a:prstGeom>
          </p:spPr>
        </p:pic>
        <p:sp>
          <p:nvSpPr>
            <p:cNvPr id="7" name="Arrow: Right 6"/>
            <p:cNvSpPr/>
            <p:nvPr/>
          </p:nvSpPr>
          <p:spPr bwMode="auto">
            <a:xfrm rot="20713861">
              <a:off x="5447934" y="5322425"/>
              <a:ext cx="410972" cy="207220"/>
            </a:xfrm>
            <a:prstGeom prst="rightArrow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Arrow: Right 8"/>
            <p:cNvSpPr/>
            <p:nvPr/>
          </p:nvSpPr>
          <p:spPr bwMode="auto">
            <a:xfrm rot="20713861">
              <a:off x="5447934" y="5907131"/>
              <a:ext cx="410972" cy="207220"/>
            </a:xfrm>
            <a:prstGeom prst="rightArrow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Arrow: Bent 9"/>
            <p:cNvSpPr/>
            <p:nvPr/>
          </p:nvSpPr>
          <p:spPr bwMode="auto">
            <a:xfrm rot="4376024" flipH="1">
              <a:off x="6384241" y="4705505"/>
              <a:ext cx="661419" cy="625266"/>
            </a:xfrm>
            <a:prstGeom prst="bentArrow">
              <a:avLst>
                <a:gd name="adj1" fmla="val 18272"/>
                <a:gd name="adj2" fmla="val 20235"/>
                <a:gd name="adj3" fmla="val 25000"/>
                <a:gd name="adj4" fmla="val 4375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Bent 11"/>
            <p:cNvSpPr/>
            <p:nvPr/>
          </p:nvSpPr>
          <p:spPr bwMode="auto">
            <a:xfrm rot="15269737">
              <a:off x="6993841" y="4543671"/>
              <a:ext cx="661419" cy="625266"/>
            </a:xfrm>
            <a:prstGeom prst="bentArrow">
              <a:avLst>
                <a:gd name="adj1" fmla="val 18272"/>
                <a:gd name="adj2" fmla="val 20235"/>
                <a:gd name="adj3" fmla="val 25000"/>
                <a:gd name="adj4" fmla="val 4375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43316"/>
              </p:ext>
            </p:extLst>
          </p:nvPr>
        </p:nvGraphicFramePr>
        <p:xfrm>
          <a:off x="248252" y="1161904"/>
          <a:ext cx="8637078" cy="31206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14522">
                  <a:extLst>
                    <a:ext uri="{9D8B030D-6E8A-4147-A177-3AD203B41FA5}">
                      <a16:colId xmlns:a16="http://schemas.microsoft.com/office/drawing/2014/main" val="3898500061"/>
                    </a:ext>
                  </a:extLst>
                </a:gridCol>
                <a:gridCol w="3216365">
                  <a:extLst>
                    <a:ext uri="{9D8B030D-6E8A-4147-A177-3AD203B41FA5}">
                      <a16:colId xmlns:a16="http://schemas.microsoft.com/office/drawing/2014/main" val="1636901707"/>
                    </a:ext>
                  </a:extLst>
                </a:gridCol>
                <a:gridCol w="2806191">
                  <a:extLst>
                    <a:ext uri="{9D8B030D-6E8A-4147-A177-3AD203B41FA5}">
                      <a16:colId xmlns:a16="http://schemas.microsoft.com/office/drawing/2014/main" val="1830086552"/>
                    </a:ext>
                  </a:extLst>
                </a:gridCol>
              </a:tblGrid>
              <a:tr h="199024">
                <a:tc>
                  <a:txBody>
                    <a:bodyPr/>
                    <a:lstStyle/>
                    <a:p>
                      <a:pPr algn="ctr"/>
                      <a:r>
                        <a:rPr lang="fr-BE" sz="1000" dirty="0"/>
                        <a:t>Conditions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00" dirty="0" err="1"/>
                        <a:t>Current</a:t>
                      </a:r>
                      <a:r>
                        <a:rPr lang="fr-BE" sz="1000" baseline="0" dirty="0"/>
                        <a:t> </a:t>
                      </a:r>
                      <a:r>
                        <a:rPr lang="fr-BE" sz="1000" baseline="0" dirty="0" err="1"/>
                        <a:t>Status</a:t>
                      </a:r>
                      <a:r>
                        <a:rPr lang="fr-BE" sz="1000" baseline="0" dirty="0"/>
                        <a:t> In </a:t>
                      </a:r>
                      <a:r>
                        <a:rPr lang="fr-BE" sz="1000" baseline="0" dirty="0" err="1"/>
                        <a:t>Lab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 dirty="0"/>
                        <a:t>Comments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304858"/>
                  </a:ext>
                </a:extLst>
              </a:tr>
              <a:tr h="323414">
                <a:tc>
                  <a:txBody>
                    <a:bodyPr/>
                    <a:lstStyle/>
                    <a:p>
                      <a:r>
                        <a:rPr lang="fr-BE" sz="1000" dirty="0" err="1"/>
                        <a:t>Climate</a:t>
                      </a:r>
                      <a:r>
                        <a:rPr lang="fr-BE" sz="1000" dirty="0"/>
                        <a:t> /</a:t>
                      </a:r>
                      <a:r>
                        <a:rPr lang="fr-BE" sz="1000" baseline="0" dirty="0"/>
                        <a:t> Ambient conditions &amp; </a:t>
                      </a:r>
                      <a:r>
                        <a:rPr lang="fr-BE" sz="1000" baseline="0" dirty="0" err="1"/>
                        <a:t>measurement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solidFill>
                            <a:schemeClr val="tx1"/>
                          </a:solidFill>
                        </a:rPr>
                        <a:t>OK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5"/>
                          </a:solidFill>
                        </a:rPr>
                        <a:t>To</a:t>
                      </a:r>
                      <a:r>
                        <a:rPr lang="en-US" sz="1000" baseline="0" dirty="0">
                          <a:solidFill>
                            <a:schemeClr val="accent5"/>
                          </a:solidFill>
                        </a:rPr>
                        <a:t> be improved for full compliance w/ ISO 23933 (might lead to better results – tbc)</a:t>
                      </a:r>
                      <a:endParaRPr lang="en-US" sz="1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820566"/>
                  </a:ext>
                </a:extLst>
              </a:tr>
              <a:tr h="199024">
                <a:tc>
                  <a:txBody>
                    <a:bodyPr/>
                    <a:lstStyle/>
                    <a:p>
                      <a:r>
                        <a:rPr lang="fr-BE" sz="1000" dirty="0"/>
                        <a:t>M-Packages</a:t>
                      </a:r>
                      <a:r>
                        <a:rPr lang="fr-BE" sz="1000" baseline="0" dirty="0"/>
                        <a:t> </a:t>
                      </a:r>
                      <a:r>
                        <a:rPr lang="fr-BE" sz="1000" baseline="0" dirty="0" err="1"/>
                        <a:t>Characteristics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solidFill>
                            <a:schemeClr val="tx1"/>
                          </a:solidFill>
                        </a:rPr>
                        <a:t>OK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174200"/>
                  </a:ext>
                </a:extLst>
              </a:tr>
              <a:tr h="323414">
                <a:tc>
                  <a:txBody>
                    <a:bodyPr/>
                    <a:lstStyle/>
                    <a:p>
                      <a:r>
                        <a:rPr lang="fr-BE" sz="1000" dirty="0"/>
                        <a:t>M-Packages</a:t>
                      </a:r>
                      <a:r>
                        <a:rPr lang="fr-BE" sz="1000" baseline="0" dirty="0"/>
                        <a:t> </a:t>
                      </a:r>
                      <a:r>
                        <a:rPr lang="fr-BE" sz="1000" baseline="0" dirty="0" err="1"/>
                        <a:t>Temperature</a:t>
                      </a:r>
                      <a:r>
                        <a:rPr lang="fr-BE" sz="1000" baseline="0" dirty="0"/>
                        <a:t> </a:t>
                      </a:r>
                      <a:r>
                        <a:rPr lang="fr-BE" sz="1000" baseline="0" dirty="0" err="1"/>
                        <a:t>Measurement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 err="1">
                          <a:solidFill>
                            <a:schemeClr val="tx1"/>
                          </a:solidFill>
                        </a:rPr>
                        <a:t>Representative</a:t>
                      </a:r>
                      <a:r>
                        <a:rPr lang="fr-BE" sz="1000" dirty="0">
                          <a:solidFill>
                            <a:schemeClr val="tx1"/>
                          </a:solidFill>
                        </a:rPr>
                        <a:t> but </a:t>
                      </a:r>
                      <a:r>
                        <a:rPr lang="fr-BE" sz="1000" dirty="0" err="1">
                          <a:solidFill>
                            <a:schemeClr val="tx1"/>
                          </a:solidFill>
                        </a:rPr>
                        <a:t>reduced</a:t>
                      </a:r>
                      <a:r>
                        <a:rPr lang="fr-BE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BE" sz="1000" dirty="0" err="1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fr-BE" sz="1000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fr-BE" sz="1000" dirty="0" err="1">
                          <a:solidFill>
                            <a:schemeClr val="tx1"/>
                          </a:solidFill>
                        </a:rPr>
                        <a:t>measurements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</a:rPr>
                        <a:t> points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5"/>
                          </a:solidFill>
                        </a:rPr>
                        <a:t>Keep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158595"/>
                  </a:ext>
                </a:extLst>
              </a:tr>
              <a:tr h="572194">
                <a:tc>
                  <a:txBody>
                    <a:bodyPr/>
                    <a:lstStyle/>
                    <a:p>
                      <a:r>
                        <a:rPr lang="fr-BE" sz="1000" dirty="0"/>
                        <a:t>Air </a:t>
                      </a:r>
                      <a:r>
                        <a:rPr lang="fr-BE" sz="1000" dirty="0" err="1"/>
                        <a:t>movement</a:t>
                      </a:r>
                      <a:r>
                        <a:rPr lang="fr-BE" sz="1000" dirty="0"/>
                        <a:t> </a:t>
                      </a:r>
                      <a:r>
                        <a:rPr lang="fr-BE" sz="1000" dirty="0" err="1"/>
                        <a:t>accross</a:t>
                      </a:r>
                      <a:r>
                        <a:rPr lang="fr-BE" sz="1000" dirty="0"/>
                        <a:t> cabinet ~</a:t>
                      </a:r>
                      <a:r>
                        <a:rPr lang="fr-BE" sz="1000" baseline="0" dirty="0"/>
                        <a:t> 0.2 to 0.1 m/s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baseline="0" dirty="0">
                          <a:solidFill>
                            <a:schemeClr val="tx1"/>
                          </a:solidFill>
                        </a:rPr>
                        <a:t>Air speed in line </a:t>
                      </a:r>
                      <a:r>
                        <a:rPr lang="fr-BE" sz="1000" baseline="0" dirty="0" err="1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BE" sz="1000" baseline="0" dirty="0" err="1">
                          <a:solidFill>
                            <a:schemeClr val="tx1"/>
                          </a:solidFill>
                        </a:rPr>
                        <a:t>requirements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</a:rPr>
                        <a:t> (0.1 to 0.2 m/s)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000" baseline="0" dirty="0">
                          <a:solidFill>
                            <a:schemeClr val="tx1"/>
                          </a:solidFill>
                        </a:rPr>
                        <a:t>Air flow not in line w/ </a:t>
                      </a:r>
                      <a:r>
                        <a:rPr lang="fr-BE" sz="1000" baseline="0" dirty="0" err="1">
                          <a:solidFill>
                            <a:schemeClr val="tx1"/>
                          </a:solidFill>
                        </a:rPr>
                        <a:t>requirements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</a:rPr>
                        <a:t> but not </a:t>
                      </a:r>
                      <a:r>
                        <a:rPr lang="fr-BE" sz="1000" baseline="0" dirty="0" err="1">
                          <a:solidFill>
                            <a:schemeClr val="tx1"/>
                          </a:solidFill>
                        </a:rPr>
                        <a:t>disturbing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BE" sz="1000" baseline="0" dirty="0" err="1">
                          <a:solidFill>
                            <a:schemeClr val="tx1"/>
                          </a:solidFill>
                        </a:rPr>
                        <a:t>significantly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</a:rPr>
                        <a:t> case </a:t>
                      </a:r>
                      <a:r>
                        <a:rPr lang="fr-BE" sz="1000" baseline="0" dirty="0" err="1">
                          <a:solidFill>
                            <a:schemeClr val="tx1"/>
                          </a:solidFill>
                        </a:rPr>
                        <a:t>operation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BE" sz="1000" baseline="0" dirty="0" err="1">
                          <a:solidFill>
                            <a:schemeClr val="tx1"/>
                          </a:solidFill>
                        </a:rPr>
                        <a:t>vizualized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</a:rPr>
                        <a:t> 19/07)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000" baseline="0" dirty="0" err="1">
                          <a:solidFill>
                            <a:srgbClr val="00B050"/>
                          </a:solidFill>
                        </a:rPr>
                        <a:t>Improved</a:t>
                      </a:r>
                      <a:r>
                        <a:rPr lang="fr-BE" sz="1000" baseline="0" dirty="0">
                          <a:solidFill>
                            <a:srgbClr val="00B050"/>
                          </a:solidFill>
                        </a:rPr>
                        <a:t> w/ installation of « </a:t>
                      </a:r>
                      <a:r>
                        <a:rPr lang="fr-BE" sz="1000" baseline="0" dirty="0" err="1">
                          <a:solidFill>
                            <a:srgbClr val="00B050"/>
                          </a:solidFill>
                        </a:rPr>
                        <a:t>ceiling</a:t>
                      </a:r>
                      <a:r>
                        <a:rPr lang="fr-BE" sz="1000" baseline="0" dirty="0">
                          <a:solidFill>
                            <a:srgbClr val="00B050"/>
                          </a:solidFill>
                        </a:rPr>
                        <a:t> » (09/17). </a:t>
                      </a:r>
                      <a:r>
                        <a:rPr lang="fr-BE" sz="1000" baseline="0" dirty="0" err="1">
                          <a:solidFill>
                            <a:schemeClr val="accent5"/>
                          </a:solidFill>
                        </a:rPr>
                        <a:t>Need</a:t>
                      </a:r>
                      <a:r>
                        <a:rPr lang="fr-BE" sz="100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fr-BE" sz="1000" baseline="0" dirty="0" err="1">
                          <a:solidFill>
                            <a:schemeClr val="accent5"/>
                          </a:solidFill>
                        </a:rPr>
                        <a:t>accurate</a:t>
                      </a:r>
                      <a:r>
                        <a:rPr lang="fr-BE" sz="1000" baseline="0" dirty="0">
                          <a:solidFill>
                            <a:schemeClr val="accent5"/>
                          </a:solidFill>
                        </a:rPr>
                        <a:t> speed </a:t>
                      </a:r>
                      <a:r>
                        <a:rPr lang="fr-BE" sz="1000" baseline="0" dirty="0" err="1">
                          <a:solidFill>
                            <a:schemeClr val="accent5"/>
                          </a:solidFill>
                        </a:rPr>
                        <a:t>measurement</a:t>
                      </a:r>
                      <a:r>
                        <a:rPr lang="fr-BE" sz="1000" baseline="0" dirty="0">
                          <a:solidFill>
                            <a:schemeClr val="accent5"/>
                          </a:solidFill>
                        </a:rPr>
                        <a:t> to </a:t>
                      </a:r>
                      <a:r>
                        <a:rPr lang="fr-BE" sz="1000" baseline="0" dirty="0" err="1">
                          <a:solidFill>
                            <a:schemeClr val="accent5"/>
                          </a:solidFill>
                        </a:rPr>
                        <a:t>adjust</a:t>
                      </a:r>
                      <a:r>
                        <a:rPr lang="fr-BE" sz="1000" baseline="0" dirty="0">
                          <a:solidFill>
                            <a:schemeClr val="accent5"/>
                          </a:solidFill>
                        </a:rPr>
                        <a:t> room fans speed (</a:t>
                      </a:r>
                      <a:r>
                        <a:rPr lang="fr-BE" sz="1000" baseline="0" dirty="0" err="1">
                          <a:solidFill>
                            <a:schemeClr val="accent5"/>
                          </a:solidFill>
                        </a:rPr>
                        <a:t>Oct</a:t>
                      </a:r>
                      <a:r>
                        <a:rPr lang="fr-BE" sz="1000" baseline="0" dirty="0">
                          <a:solidFill>
                            <a:schemeClr val="accent5"/>
                          </a:solidFill>
                        </a:rPr>
                        <a:t> 2</a:t>
                      </a:r>
                      <a:r>
                        <a:rPr lang="fr-BE" sz="1000" baseline="30000" dirty="0">
                          <a:solidFill>
                            <a:schemeClr val="accent5"/>
                          </a:solidFill>
                        </a:rPr>
                        <a:t>nd</a:t>
                      </a:r>
                      <a:r>
                        <a:rPr lang="fr-BE" sz="1000" baseline="0" dirty="0">
                          <a:solidFill>
                            <a:schemeClr val="accent5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38632"/>
                  </a:ext>
                </a:extLst>
              </a:tr>
              <a:tr h="199024">
                <a:tc>
                  <a:txBody>
                    <a:bodyPr/>
                    <a:lstStyle/>
                    <a:p>
                      <a:r>
                        <a:rPr lang="fr-BE" sz="1000" dirty="0" err="1"/>
                        <a:t>Stability</a:t>
                      </a:r>
                      <a:r>
                        <a:rPr lang="fr-BE" sz="1000" dirty="0"/>
                        <a:t> &amp; Test </a:t>
                      </a:r>
                      <a:r>
                        <a:rPr lang="fr-BE" sz="1000" dirty="0" err="1"/>
                        <a:t>period</a:t>
                      </a:r>
                      <a:r>
                        <a:rPr lang="fr-BE" sz="1000" dirty="0"/>
                        <a:t>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solidFill>
                            <a:schemeClr val="tx1"/>
                          </a:solidFill>
                        </a:rPr>
                        <a:t>OK (24hrs)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OK (24hrs</a:t>
                      </a:r>
                      <a:r>
                        <a:rPr lang="en-US" sz="1000" baseline="0" dirty="0">
                          <a:solidFill>
                            <a:srgbClr val="00B050"/>
                          </a:solidFill>
                        </a:rPr>
                        <a:t> is the minimum)</a:t>
                      </a:r>
                      <a:endParaRPr 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503701"/>
                  </a:ext>
                </a:extLst>
              </a:tr>
              <a:tr h="323414">
                <a:tc>
                  <a:txBody>
                    <a:bodyPr/>
                    <a:lstStyle/>
                    <a:p>
                      <a:r>
                        <a:rPr lang="fr-BE" sz="1000" dirty="0"/>
                        <a:t>Power</a:t>
                      </a:r>
                      <a:r>
                        <a:rPr lang="fr-BE" sz="1000" baseline="0" dirty="0"/>
                        <a:t> </a:t>
                      </a:r>
                      <a:r>
                        <a:rPr lang="fr-BE" sz="1000" baseline="0" dirty="0" err="1"/>
                        <a:t>measurement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solidFill>
                            <a:schemeClr val="tx1"/>
                          </a:solidFill>
                        </a:rPr>
                        <a:t>OK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B050"/>
                          </a:solidFill>
                        </a:rPr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00153"/>
                  </a:ext>
                </a:extLst>
              </a:tr>
              <a:tr h="672044">
                <a:tc>
                  <a:txBody>
                    <a:bodyPr/>
                    <a:lstStyle/>
                    <a:p>
                      <a:r>
                        <a:rPr lang="fr-BE" sz="1000" dirty="0"/>
                        <a:t>Water</a:t>
                      </a:r>
                      <a:r>
                        <a:rPr lang="fr-BE" sz="1000" baseline="0" dirty="0"/>
                        <a:t> </a:t>
                      </a:r>
                      <a:r>
                        <a:rPr lang="fr-BE" sz="1000" baseline="0" dirty="0" err="1"/>
                        <a:t>Temperature</a:t>
                      </a:r>
                      <a:r>
                        <a:rPr lang="fr-BE" sz="1000" baseline="0" dirty="0"/>
                        <a:t>/Flow Control &amp; </a:t>
                      </a:r>
                      <a:r>
                        <a:rPr lang="fr-BE" sz="1000" baseline="0" dirty="0" err="1"/>
                        <a:t>Measurement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dirty="0">
                          <a:solidFill>
                            <a:schemeClr val="tx1"/>
                          </a:solidFill>
                        </a:rPr>
                        <a:t>Not </a:t>
                      </a:r>
                      <a:r>
                        <a:rPr lang="fr-BE" sz="1000" dirty="0" err="1">
                          <a:solidFill>
                            <a:schemeClr val="tx1"/>
                          </a:solidFill>
                        </a:rPr>
                        <a:t>described</a:t>
                      </a:r>
                      <a:r>
                        <a:rPr lang="fr-BE" sz="1000" dirty="0">
                          <a:solidFill>
                            <a:schemeClr val="tx1"/>
                          </a:solidFill>
                        </a:rPr>
                        <a:t> by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</a:rPr>
                        <a:t> standard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(35°C as </a:t>
                      </a:r>
                      <a:r>
                        <a:rPr lang="fr-BE" sz="1000" baseline="0" dirty="0" err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reference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?). Lidl </a:t>
                      </a:r>
                      <a:r>
                        <a:rPr lang="fr-BE" sz="1000" baseline="0" dirty="0" err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requires</a:t>
                      </a:r>
                      <a:r>
                        <a:rPr lang="fr-BE" sz="100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55°C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000" b="0" baseline="0" dirty="0" err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Improved</a:t>
                      </a:r>
                      <a:r>
                        <a:rPr lang="fr-BE" sz="1000" b="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PID setting to </a:t>
                      </a:r>
                      <a:r>
                        <a:rPr lang="fr-BE" sz="1000" b="0" baseline="0" dirty="0" err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better</a:t>
                      </a:r>
                      <a:r>
                        <a:rPr lang="fr-BE" sz="1000" b="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manage </a:t>
                      </a:r>
                      <a:r>
                        <a:rPr lang="fr-BE" sz="1000" b="0" baseline="0" dirty="0" err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defrost</a:t>
                      </a:r>
                      <a:r>
                        <a:rPr lang="fr-BE" sz="1000" b="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fr-BE" sz="1000" b="0" baseline="0" dirty="0" err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transient</a:t>
                      </a:r>
                      <a:r>
                        <a:rPr lang="fr-BE" sz="1000" b="0" baseline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(July 17th)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00" b="0" baseline="0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Some erratic behavior occurred. Solved. (Sept 2017)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00" b="0" baseline="0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Switched to pure water for more accurate measurement (Aug 2017)</a:t>
                      </a:r>
                      <a:endParaRPr lang="en-US" sz="10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04772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52" y="4468069"/>
            <a:ext cx="1579441" cy="1522627"/>
          </a:xfrm>
          <a:prstGeom prst="rect">
            <a:avLst/>
          </a:prstGeom>
        </p:spPr>
      </p:pic>
      <p:sp>
        <p:nvSpPr>
          <p:cNvPr id="11" name="&quot;Not Allowed&quot; Symbol 10"/>
          <p:cNvSpPr/>
          <p:nvPr/>
        </p:nvSpPr>
        <p:spPr bwMode="auto">
          <a:xfrm>
            <a:off x="6691756" y="4997128"/>
            <a:ext cx="383223" cy="344857"/>
          </a:xfrm>
          <a:prstGeom prst="noSmoking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&quot;Not Allowed&quot; Symbol 15"/>
          <p:cNvSpPr/>
          <p:nvPr/>
        </p:nvSpPr>
        <p:spPr bwMode="auto">
          <a:xfrm>
            <a:off x="7098527" y="4873728"/>
            <a:ext cx="383223" cy="344857"/>
          </a:xfrm>
          <a:prstGeom prst="noSmoking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&quot;Not Allowed&quot; Symbol 16"/>
          <p:cNvSpPr/>
          <p:nvPr/>
        </p:nvSpPr>
        <p:spPr bwMode="auto">
          <a:xfrm>
            <a:off x="5498283" y="5191846"/>
            <a:ext cx="383223" cy="344857"/>
          </a:xfrm>
          <a:prstGeom prst="noSmoking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&quot;Not Allowed&quot; Symbol 17"/>
          <p:cNvSpPr/>
          <p:nvPr/>
        </p:nvSpPr>
        <p:spPr bwMode="auto">
          <a:xfrm>
            <a:off x="5545828" y="5721589"/>
            <a:ext cx="383223" cy="344857"/>
          </a:xfrm>
          <a:prstGeom prst="noSmoking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8571697" y="4545401"/>
            <a:ext cx="356188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GB" sz="2000" b="1" i="1" dirty="0">
                <a:solidFill>
                  <a:schemeClr val="accent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11001452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Reminder</a:t>
            </a:r>
            <a:r>
              <a:rPr lang="fr-BE" dirty="0"/>
              <a:t> July 2017</a:t>
            </a:r>
            <a:br>
              <a:rPr lang="fr-BE" dirty="0"/>
            </a:br>
            <a:r>
              <a:rPr lang="fr-BE" sz="2400" i="1" dirty="0"/>
              <a:t>Baseline Test (</a:t>
            </a:r>
            <a:r>
              <a:rPr lang="fr-BE" sz="2400" i="1" dirty="0" err="1"/>
              <a:t>Climate</a:t>
            </a:r>
            <a:r>
              <a:rPr lang="fr-BE" sz="2400" i="1" dirty="0"/>
              <a:t> Class 3)</a:t>
            </a:r>
            <a:endParaRPr lang="en-US" i="1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112713" y="6248400"/>
            <a:ext cx="8934450" cy="609600"/>
          </a:xfrm>
          <a:solidFill>
            <a:srgbClr val="FFFF99"/>
          </a:solidFill>
        </p:spPr>
        <p:txBody>
          <a:bodyPr/>
          <a:lstStyle/>
          <a:p>
            <a:r>
              <a:rPr lang="fr-BE" dirty="0" err="1"/>
              <a:t>Lack</a:t>
            </a:r>
            <a:r>
              <a:rPr lang="fr-BE" dirty="0"/>
              <a:t> of </a:t>
            </a:r>
            <a:r>
              <a:rPr lang="fr-BE" dirty="0" err="1"/>
              <a:t>Capacity</a:t>
            </a:r>
            <a:r>
              <a:rPr lang="fr-BE" u="sng" dirty="0"/>
              <a:t> </a:t>
            </a:r>
            <a:r>
              <a:rPr lang="fr-BE" dirty="0"/>
              <a:t>To Cool Down </a:t>
            </a:r>
            <a:r>
              <a:rPr lang="fr-BE" dirty="0" err="1"/>
              <a:t>Products</a:t>
            </a:r>
            <a:endParaRPr lang="fr-BE" dirty="0"/>
          </a:p>
          <a:p>
            <a:r>
              <a:rPr lang="fr-BE" dirty="0"/>
              <a:t>3M1 (-1/+5) </a:t>
            </a:r>
            <a:r>
              <a:rPr lang="fr-BE" dirty="0" err="1"/>
              <a:t>Requirements</a:t>
            </a:r>
            <a:r>
              <a:rPr lang="fr-BE" dirty="0"/>
              <a:t> not </a:t>
            </a:r>
            <a:r>
              <a:rPr lang="fr-BE" dirty="0" err="1"/>
              <a:t>fulfilled</a:t>
            </a:r>
            <a:r>
              <a:rPr lang="fr-BE" dirty="0"/>
              <a:t>. Case </a:t>
            </a:r>
            <a:r>
              <a:rPr lang="fr-BE" dirty="0" err="1"/>
              <a:t>achieved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3H2 (-1/+10).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20" y="1162033"/>
            <a:ext cx="3707894" cy="164933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 bwMode="auto">
          <a:xfrm>
            <a:off x="754875" y="3158835"/>
            <a:ext cx="2784160" cy="27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fr-BE" sz="1200" i="1" dirty="0"/>
              <a:t>Case Front – </a:t>
            </a:r>
            <a:r>
              <a:rPr lang="fr-BE" sz="1200" i="1" dirty="0" err="1"/>
              <a:t>Temperature</a:t>
            </a:r>
            <a:r>
              <a:rPr lang="fr-BE" sz="1200" i="1" dirty="0"/>
              <a:t> Distribution</a:t>
            </a:r>
            <a:endParaRPr lang="en-US" sz="1200" i="1" dirty="0" err="1"/>
          </a:p>
        </p:txBody>
      </p:sp>
      <p:grpSp>
        <p:nvGrpSpPr>
          <p:cNvPr id="3" name="Group 2"/>
          <p:cNvGrpSpPr/>
          <p:nvPr/>
        </p:nvGrpSpPr>
        <p:grpSpPr>
          <a:xfrm>
            <a:off x="4159972" y="2854478"/>
            <a:ext cx="4887191" cy="3196433"/>
            <a:chOff x="4256809" y="1573520"/>
            <a:chExt cx="4887191" cy="319643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6809" y="1573520"/>
              <a:ext cx="4887191" cy="3196433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 bwMode="auto">
            <a:xfrm>
              <a:off x="4693920" y="3444240"/>
              <a:ext cx="43129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4693920" y="2743200"/>
              <a:ext cx="43129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4693920" y="2476500"/>
              <a:ext cx="43129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4693920" y="2118360"/>
              <a:ext cx="43129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 bwMode="auto">
            <a:xfrm>
              <a:off x="8710358" y="2601645"/>
              <a:ext cx="344966" cy="138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 rtlCol="0">
              <a:spAutoFit/>
            </a:bodyPr>
            <a:lstStyle/>
            <a:p>
              <a:pPr eaLnBrk="0" hangingPunct="0"/>
              <a:r>
                <a:rPr lang="fr-BE" sz="900" b="1" dirty="0">
                  <a:solidFill>
                    <a:srgbClr val="FF0000"/>
                  </a:solidFill>
                </a:rPr>
                <a:t>M1</a:t>
              </a:r>
              <a:endParaRPr lang="en-US" sz="900" b="1" dirty="0" err="1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8712406" y="2321531"/>
              <a:ext cx="344966" cy="138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 rtlCol="0">
              <a:spAutoFit/>
            </a:bodyPr>
            <a:lstStyle/>
            <a:p>
              <a:pPr eaLnBrk="0" hangingPunct="0"/>
              <a:r>
                <a:rPr lang="fr-BE" sz="900" b="1" dirty="0">
                  <a:solidFill>
                    <a:srgbClr val="FF0000"/>
                  </a:solidFill>
                </a:rPr>
                <a:t>M2</a:t>
              </a:r>
              <a:endParaRPr lang="en-US" sz="900" b="1" dirty="0" err="1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8710358" y="1963565"/>
              <a:ext cx="332142" cy="138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 rtlCol="0">
              <a:spAutoFit/>
            </a:bodyPr>
            <a:lstStyle/>
            <a:p>
              <a:pPr eaLnBrk="0" hangingPunct="0"/>
              <a:r>
                <a:rPr lang="fr-BE" sz="900" b="1" dirty="0">
                  <a:solidFill>
                    <a:srgbClr val="FF0000"/>
                  </a:solidFill>
                </a:rPr>
                <a:t>H2</a:t>
              </a:r>
              <a:endParaRPr lang="en-US" sz="900" b="1" dirty="0" err="1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7668464" y="3292115"/>
              <a:ext cx="1345240" cy="138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 rtlCol="0">
              <a:spAutoFit/>
            </a:bodyPr>
            <a:lstStyle/>
            <a:p>
              <a:pPr eaLnBrk="0" hangingPunct="0"/>
              <a:r>
                <a:rPr lang="fr-BE" sz="900" b="1" dirty="0">
                  <a:solidFill>
                    <a:srgbClr val="0000FF"/>
                  </a:solidFill>
                </a:rPr>
                <a:t>Minimal </a:t>
              </a:r>
              <a:r>
                <a:rPr lang="fr-BE" sz="900" b="1" dirty="0" err="1">
                  <a:solidFill>
                    <a:srgbClr val="0000FF"/>
                  </a:solidFill>
                </a:rPr>
                <a:t>Temperature</a:t>
              </a:r>
              <a:endParaRPr lang="en-US" sz="900" b="1" dirty="0" err="1">
                <a:solidFill>
                  <a:srgbClr val="0000FF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 bwMode="auto">
          <a:xfrm>
            <a:off x="774484" y="5409881"/>
            <a:ext cx="2772234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fr-BE" sz="1200" i="1" dirty="0"/>
              <a:t>Case Back – </a:t>
            </a:r>
            <a:r>
              <a:rPr lang="fr-BE" sz="1200" i="1" dirty="0" err="1"/>
              <a:t>Temperature</a:t>
            </a:r>
            <a:r>
              <a:rPr lang="fr-BE" sz="1200" i="1" dirty="0"/>
              <a:t> Distribution</a:t>
            </a:r>
            <a:endParaRPr lang="en-US" sz="1200" i="1" dirty="0" err="1"/>
          </a:p>
        </p:txBody>
      </p:sp>
      <p:sp>
        <p:nvSpPr>
          <p:cNvPr id="6" name="TextBox 5"/>
          <p:cNvSpPr txBox="1"/>
          <p:nvPr/>
        </p:nvSpPr>
        <p:spPr bwMode="auto">
          <a:xfrm>
            <a:off x="8296864" y="11100"/>
            <a:ext cx="860492" cy="302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fr-BE" sz="1400" dirty="0">
                <a:solidFill>
                  <a:srgbClr val="FF0000"/>
                </a:solidFill>
              </a:rPr>
              <a:t>Test #05</a:t>
            </a:r>
            <a:endParaRPr lang="en-US" sz="1400" dirty="0" err="1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2" y="1341957"/>
            <a:ext cx="3494917" cy="1718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" y="3593003"/>
            <a:ext cx="3494917" cy="171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7314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Reminder</a:t>
            </a:r>
            <a:r>
              <a:rPr lang="fr-BE" dirty="0"/>
              <a:t> July 2017</a:t>
            </a:r>
            <a:br>
              <a:rPr lang="fr-BE" dirty="0"/>
            </a:br>
            <a:r>
              <a:rPr lang="fr-BE" sz="2400" i="1" dirty="0"/>
              <a:t>Baseline Test (</a:t>
            </a:r>
            <a:r>
              <a:rPr lang="fr-BE" sz="2400" i="1" dirty="0" err="1"/>
              <a:t>Climate</a:t>
            </a:r>
            <a:r>
              <a:rPr lang="fr-BE" sz="2400" i="1" dirty="0"/>
              <a:t> Class 3)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12713" y="6248400"/>
            <a:ext cx="8934450" cy="609600"/>
          </a:xfrm>
          <a:solidFill>
            <a:srgbClr val="FFFF99"/>
          </a:solidFill>
        </p:spPr>
        <p:txBody>
          <a:bodyPr/>
          <a:lstStyle/>
          <a:p>
            <a:r>
              <a:rPr lang="fr-BE" dirty="0"/>
              <a:t>Acceptable </a:t>
            </a:r>
            <a:r>
              <a:rPr lang="fr-BE" dirty="0" err="1"/>
              <a:t>Efficiency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– Main Limitation For System </a:t>
            </a:r>
            <a:r>
              <a:rPr lang="fr-BE" dirty="0" err="1"/>
              <a:t>Efficiency</a:t>
            </a:r>
            <a:r>
              <a:rPr lang="fr-BE" dirty="0"/>
              <a:t> </a:t>
            </a:r>
            <a:r>
              <a:rPr lang="fr-BE" dirty="0" err="1"/>
              <a:t>Improvement</a:t>
            </a:r>
            <a:r>
              <a:rPr lang="fr-BE" dirty="0"/>
              <a:t> Are Charge Limitation &amp; Air Curtain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98288"/>
              </p:ext>
            </p:extLst>
          </p:nvPr>
        </p:nvGraphicFramePr>
        <p:xfrm>
          <a:off x="4459732" y="1998774"/>
          <a:ext cx="4474845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005">
                  <a:extLst>
                    <a:ext uri="{9D8B030D-6E8A-4147-A177-3AD203B41FA5}">
                      <a16:colId xmlns:a16="http://schemas.microsoft.com/office/drawing/2014/main" val="279797082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4127069329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413416425"/>
                    </a:ext>
                  </a:extLst>
                </a:gridCol>
                <a:gridCol w="2005330">
                  <a:extLst>
                    <a:ext uri="{9D8B030D-6E8A-4147-A177-3AD203B41FA5}">
                      <a16:colId xmlns:a16="http://schemas.microsoft.com/office/drawing/2014/main" val="3215165484"/>
                    </a:ext>
                  </a:extLst>
                </a:gridCol>
              </a:tblGrid>
              <a:tr h="22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59542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T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prod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.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10.2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702263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T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prod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. min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°C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2.7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412742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fr-BE" sz="105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prod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Avg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°C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b="1" dirty="0">
                          <a:solidFill>
                            <a:srgbClr val="FF0000"/>
                          </a:solidFill>
                        </a:rPr>
                        <a:t>6.4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FF0000"/>
                          </a:solidFill>
                        </a:rPr>
                        <a:t>High products</a:t>
                      </a:r>
                      <a:r>
                        <a:rPr lang="en-US" sz="1050" b="1" baseline="0" dirty="0">
                          <a:solidFill>
                            <a:srgbClr val="FF0000"/>
                          </a:solidFill>
                        </a:rPr>
                        <a:t> temperatures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776137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T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prod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median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°C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5.8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906463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T air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High return air temperature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0242835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T air 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4718205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Evap. Temp.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2426649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Superheat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High superheat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64546898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Cond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Temp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°C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8172454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Liquid</a:t>
                      </a:r>
                      <a:r>
                        <a:rPr lang="fr-BE" sz="105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BE" sz="1050" baseline="0" dirty="0" err="1">
                          <a:solidFill>
                            <a:schemeClr val="tx1"/>
                          </a:solidFill>
                        </a:rPr>
                        <a:t>Quality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 liquid at</a:t>
                      </a:r>
                      <a:r>
                        <a:rPr lang="en-GB" sz="105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condenser outlet</a:t>
                      </a:r>
                      <a:endParaRPr lang="en-GB" sz="105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711649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ΔT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cond-water,out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-0.1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 condenser performance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5487747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Cooling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Capacity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kW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Limited cooling capacity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941039"/>
                  </a:ext>
                </a:extLst>
              </a:tr>
              <a:tr h="229006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Compressor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 COP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7473260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7" y="2209539"/>
            <a:ext cx="4102901" cy="290497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 bwMode="auto">
          <a:xfrm>
            <a:off x="1849120" y="3228789"/>
            <a:ext cx="698500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004820" y="3774889"/>
            <a:ext cx="698500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9464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Design Modifications &amp;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70289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Phase 1 - Circuit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Phase 2 - Compressor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Phase 3 - Evaporator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sz="1800" dirty="0"/>
              <a:t>Circuit Design Improvements</a:t>
            </a:r>
          </a:p>
          <a:p>
            <a:pPr lvl="1"/>
            <a:r>
              <a:rPr lang="en-GB" sz="1600" dirty="0"/>
              <a:t>Condenser w/ smaller internal volume (SWEP)</a:t>
            </a:r>
          </a:p>
          <a:p>
            <a:pPr lvl="1"/>
            <a:r>
              <a:rPr lang="en-GB" sz="1600" dirty="0"/>
              <a:t>New expansion valve</a:t>
            </a:r>
          </a:p>
          <a:p>
            <a:pPr lvl="1"/>
            <a:r>
              <a:rPr lang="en-GB" sz="1600" dirty="0"/>
              <a:t>Evaporator circuit optimization</a:t>
            </a:r>
          </a:p>
          <a:p>
            <a:pPr lvl="1"/>
            <a:r>
              <a:rPr lang="en-GB" sz="1600" dirty="0"/>
              <a:t>Variable Speed Fans</a:t>
            </a:r>
          </a:p>
          <a:p>
            <a:r>
              <a:rPr lang="en-GB" sz="1800" dirty="0"/>
              <a:t>Control Improvements</a:t>
            </a:r>
          </a:p>
          <a:p>
            <a:pPr lvl="1"/>
            <a:r>
              <a:rPr lang="en-GB" sz="1600" dirty="0"/>
              <a:t>Demand defrost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GB" sz="1800" dirty="0"/>
              <a:t>New compressor design</a:t>
            </a:r>
          </a:p>
          <a:p>
            <a:pPr lvl="1"/>
            <a:r>
              <a:rPr lang="en-GB" sz="1600" dirty="0"/>
              <a:t>“Hybrid Motor”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 sz="1800" dirty="0"/>
              <a:t>Evaporator Design Improvements</a:t>
            </a:r>
          </a:p>
          <a:p>
            <a:pPr lvl="1"/>
            <a:r>
              <a:rPr lang="en-GB" sz="1600" dirty="0"/>
              <a:t>Internal volume reduction</a:t>
            </a:r>
          </a:p>
          <a:p>
            <a:pPr lvl="1"/>
            <a:r>
              <a:rPr lang="en-GB" sz="1600" dirty="0"/>
              <a:t>Optimal piping</a:t>
            </a:r>
          </a:p>
          <a:p>
            <a:pPr lvl="1"/>
            <a:r>
              <a:rPr lang="en-GB" sz="1600" dirty="0"/>
              <a:t>Distributor ?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Design Modifications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10532" y="6034667"/>
            <a:ext cx="2236510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 eaLnBrk="0" hangingPunct="0">
              <a:lnSpc>
                <a:spcPct val="105000"/>
              </a:lnSpc>
            </a:pPr>
            <a:r>
              <a:rPr lang="en-GB" sz="2000" b="1" dirty="0">
                <a:solidFill>
                  <a:srgbClr val="00B050"/>
                </a:solidFill>
              </a:rPr>
              <a:t>100% Completed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501265" y="6034667"/>
            <a:ext cx="209384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 eaLnBrk="0" hangingPunct="0">
              <a:lnSpc>
                <a:spcPct val="105000"/>
              </a:lnSpc>
            </a:pPr>
            <a:r>
              <a:rPr lang="en-GB" sz="2000" b="1" dirty="0">
                <a:solidFill>
                  <a:schemeClr val="accent2"/>
                </a:solidFill>
              </a:rPr>
              <a:t>80% Completed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6254994" y="6012290"/>
            <a:ext cx="2347116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 eaLnBrk="0" hangingPunct="0">
              <a:lnSpc>
                <a:spcPct val="105000"/>
              </a:lnSpc>
            </a:pPr>
            <a:r>
              <a:rPr lang="en-GB" sz="2000" b="1" dirty="0">
                <a:solidFill>
                  <a:schemeClr val="accent1"/>
                </a:solidFill>
              </a:rPr>
              <a:t>Start Mid-October</a:t>
            </a: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758897" y="3194936"/>
            <a:ext cx="1276026" cy="2297509"/>
            <a:chOff x="224390" y="1360151"/>
            <a:chExt cx="2556902" cy="4603750"/>
          </a:xfrm>
        </p:grpSpPr>
        <p:pic>
          <p:nvPicPr>
            <p:cNvPr id="13" name="Content Placeholder 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71" b="99137" l="2850" r="9559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224390" y="1360151"/>
              <a:ext cx="2556902" cy="4603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Freeform: Shape 13"/>
            <p:cNvSpPr/>
            <p:nvPr/>
          </p:nvSpPr>
          <p:spPr bwMode="auto">
            <a:xfrm>
              <a:off x="811033" y="3093056"/>
              <a:ext cx="1423284" cy="2234318"/>
            </a:xfrm>
            <a:custGeom>
              <a:avLst/>
              <a:gdLst>
                <a:gd name="connsiteX0" fmla="*/ 0 w 1423284"/>
                <a:gd name="connsiteY0" fmla="*/ 548640 h 2234317"/>
                <a:gd name="connsiteX1" fmla="*/ 0 w 1423284"/>
                <a:gd name="connsiteY1" fmla="*/ 1709531 h 2234317"/>
                <a:gd name="connsiteX2" fmla="*/ 39757 w 1423284"/>
                <a:gd name="connsiteY2" fmla="*/ 1709531 h 2234317"/>
                <a:gd name="connsiteX3" fmla="*/ 23854 w 1423284"/>
                <a:gd name="connsiteY3" fmla="*/ 2146853 h 2234317"/>
                <a:gd name="connsiteX4" fmla="*/ 23854 w 1423284"/>
                <a:gd name="connsiteY4" fmla="*/ 2146853 h 2234317"/>
                <a:gd name="connsiteX5" fmla="*/ 79513 w 1423284"/>
                <a:gd name="connsiteY5" fmla="*/ 2194560 h 2234317"/>
                <a:gd name="connsiteX6" fmla="*/ 103367 w 1423284"/>
                <a:gd name="connsiteY6" fmla="*/ 2210463 h 2234317"/>
                <a:gd name="connsiteX7" fmla="*/ 127221 w 1423284"/>
                <a:gd name="connsiteY7" fmla="*/ 2234317 h 2234317"/>
                <a:gd name="connsiteX8" fmla="*/ 286247 w 1423284"/>
                <a:gd name="connsiteY8" fmla="*/ 2194560 h 2234317"/>
                <a:gd name="connsiteX9" fmla="*/ 278296 w 1423284"/>
                <a:gd name="connsiteY9" fmla="*/ 1836752 h 2234317"/>
                <a:gd name="connsiteX10" fmla="*/ 310101 w 1423284"/>
                <a:gd name="connsiteY10" fmla="*/ 1773141 h 2234317"/>
                <a:gd name="connsiteX11" fmla="*/ 357809 w 1423284"/>
                <a:gd name="connsiteY11" fmla="*/ 1844703 h 2234317"/>
                <a:gd name="connsiteX12" fmla="*/ 357809 w 1423284"/>
                <a:gd name="connsiteY12" fmla="*/ 1971924 h 2234317"/>
                <a:gd name="connsiteX13" fmla="*/ 508884 w 1423284"/>
                <a:gd name="connsiteY13" fmla="*/ 1971924 h 2234317"/>
                <a:gd name="connsiteX14" fmla="*/ 500932 w 1423284"/>
                <a:gd name="connsiteY14" fmla="*/ 1804946 h 2234317"/>
                <a:gd name="connsiteX15" fmla="*/ 500932 w 1423284"/>
                <a:gd name="connsiteY15" fmla="*/ 1717482 h 2234317"/>
                <a:gd name="connsiteX16" fmla="*/ 914400 w 1423284"/>
                <a:gd name="connsiteY16" fmla="*/ 1717482 h 2234317"/>
                <a:gd name="connsiteX17" fmla="*/ 906449 w 1423284"/>
                <a:gd name="connsiteY17" fmla="*/ 1836752 h 2234317"/>
                <a:gd name="connsiteX18" fmla="*/ 1113183 w 1423284"/>
                <a:gd name="connsiteY18" fmla="*/ 1820849 h 2234317"/>
                <a:gd name="connsiteX19" fmla="*/ 1121134 w 1423284"/>
                <a:gd name="connsiteY19" fmla="*/ 2210463 h 2234317"/>
                <a:gd name="connsiteX20" fmla="*/ 1311965 w 1423284"/>
                <a:gd name="connsiteY20" fmla="*/ 2218414 h 2234317"/>
                <a:gd name="connsiteX21" fmla="*/ 1311965 w 1423284"/>
                <a:gd name="connsiteY21" fmla="*/ 2218414 h 2234317"/>
                <a:gd name="connsiteX22" fmla="*/ 1415332 w 1423284"/>
                <a:gd name="connsiteY22" fmla="*/ 2146853 h 2234317"/>
                <a:gd name="connsiteX23" fmla="*/ 1391478 w 1423284"/>
                <a:gd name="connsiteY23" fmla="*/ 2075291 h 2234317"/>
                <a:gd name="connsiteX24" fmla="*/ 1391478 w 1423284"/>
                <a:gd name="connsiteY24" fmla="*/ 1717482 h 2234317"/>
                <a:gd name="connsiteX25" fmla="*/ 1423284 w 1423284"/>
                <a:gd name="connsiteY25" fmla="*/ 1717482 h 2234317"/>
                <a:gd name="connsiteX26" fmla="*/ 1415332 w 1423284"/>
                <a:gd name="connsiteY26" fmla="*/ 532738 h 2234317"/>
                <a:gd name="connsiteX27" fmla="*/ 1375576 w 1423284"/>
                <a:gd name="connsiteY27" fmla="*/ 524786 h 2234317"/>
                <a:gd name="connsiteX28" fmla="*/ 1375576 w 1423284"/>
                <a:gd name="connsiteY28" fmla="*/ 15903 h 2234317"/>
                <a:gd name="connsiteX29" fmla="*/ 1113183 w 1423284"/>
                <a:gd name="connsiteY29" fmla="*/ 15903 h 2234317"/>
                <a:gd name="connsiteX30" fmla="*/ 954157 w 1423284"/>
                <a:gd name="connsiteY30" fmla="*/ 15903 h 2234317"/>
                <a:gd name="connsiteX31" fmla="*/ 962108 w 1423284"/>
                <a:gd name="connsiteY31" fmla="*/ 238540 h 2234317"/>
                <a:gd name="connsiteX32" fmla="*/ 874644 w 1423284"/>
                <a:gd name="connsiteY32" fmla="*/ 254442 h 2234317"/>
                <a:gd name="connsiteX33" fmla="*/ 882595 w 1423284"/>
                <a:gd name="connsiteY33" fmla="*/ 548640 h 2234317"/>
                <a:gd name="connsiteX34" fmla="*/ 524786 w 1423284"/>
                <a:gd name="connsiteY34" fmla="*/ 548640 h 2234317"/>
                <a:gd name="connsiteX35" fmla="*/ 524786 w 1423284"/>
                <a:gd name="connsiteY35" fmla="*/ 230588 h 2234317"/>
                <a:gd name="connsiteX36" fmla="*/ 278296 w 1423284"/>
                <a:gd name="connsiteY36" fmla="*/ 254442 h 2234317"/>
                <a:gd name="connsiteX37" fmla="*/ 246490 w 1423284"/>
                <a:gd name="connsiteY37" fmla="*/ 0 h 2234317"/>
                <a:gd name="connsiteX38" fmla="*/ 31805 w 1423284"/>
                <a:gd name="connsiteY38" fmla="*/ 7952 h 2234317"/>
                <a:gd name="connsiteX39" fmla="*/ 0 w 1423284"/>
                <a:gd name="connsiteY39" fmla="*/ 548640 h 2234317"/>
                <a:gd name="connsiteX0" fmla="*/ 0 w 1423284"/>
                <a:gd name="connsiteY0" fmla="*/ 564543 h 2250220"/>
                <a:gd name="connsiteX1" fmla="*/ 0 w 1423284"/>
                <a:gd name="connsiteY1" fmla="*/ 1725434 h 2250220"/>
                <a:gd name="connsiteX2" fmla="*/ 39757 w 1423284"/>
                <a:gd name="connsiteY2" fmla="*/ 1725434 h 2250220"/>
                <a:gd name="connsiteX3" fmla="*/ 23854 w 1423284"/>
                <a:gd name="connsiteY3" fmla="*/ 2162756 h 2250220"/>
                <a:gd name="connsiteX4" fmla="*/ 23854 w 1423284"/>
                <a:gd name="connsiteY4" fmla="*/ 2162756 h 2250220"/>
                <a:gd name="connsiteX5" fmla="*/ 79513 w 1423284"/>
                <a:gd name="connsiteY5" fmla="*/ 2210463 h 2250220"/>
                <a:gd name="connsiteX6" fmla="*/ 103367 w 1423284"/>
                <a:gd name="connsiteY6" fmla="*/ 2226366 h 2250220"/>
                <a:gd name="connsiteX7" fmla="*/ 127221 w 1423284"/>
                <a:gd name="connsiteY7" fmla="*/ 2250220 h 2250220"/>
                <a:gd name="connsiteX8" fmla="*/ 286247 w 1423284"/>
                <a:gd name="connsiteY8" fmla="*/ 2210463 h 2250220"/>
                <a:gd name="connsiteX9" fmla="*/ 278296 w 1423284"/>
                <a:gd name="connsiteY9" fmla="*/ 1852655 h 2250220"/>
                <a:gd name="connsiteX10" fmla="*/ 310101 w 1423284"/>
                <a:gd name="connsiteY10" fmla="*/ 1789044 h 2250220"/>
                <a:gd name="connsiteX11" fmla="*/ 357809 w 1423284"/>
                <a:gd name="connsiteY11" fmla="*/ 1860606 h 2250220"/>
                <a:gd name="connsiteX12" fmla="*/ 357809 w 1423284"/>
                <a:gd name="connsiteY12" fmla="*/ 1987827 h 2250220"/>
                <a:gd name="connsiteX13" fmla="*/ 508884 w 1423284"/>
                <a:gd name="connsiteY13" fmla="*/ 1987827 h 2250220"/>
                <a:gd name="connsiteX14" fmla="*/ 500932 w 1423284"/>
                <a:gd name="connsiteY14" fmla="*/ 1820849 h 2250220"/>
                <a:gd name="connsiteX15" fmla="*/ 500932 w 1423284"/>
                <a:gd name="connsiteY15" fmla="*/ 1733385 h 2250220"/>
                <a:gd name="connsiteX16" fmla="*/ 914400 w 1423284"/>
                <a:gd name="connsiteY16" fmla="*/ 1733385 h 2250220"/>
                <a:gd name="connsiteX17" fmla="*/ 906449 w 1423284"/>
                <a:gd name="connsiteY17" fmla="*/ 1852655 h 2250220"/>
                <a:gd name="connsiteX18" fmla="*/ 1113183 w 1423284"/>
                <a:gd name="connsiteY18" fmla="*/ 1836752 h 2250220"/>
                <a:gd name="connsiteX19" fmla="*/ 1121134 w 1423284"/>
                <a:gd name="connsiteY19" fmla="*/ 2226366 h 2250220"/>
                <a:gd name="connsiteX20" fmla="*/ 1311965 w 1423284"/>
                <a:gd name="connsiteY20" fmla="*/ 2234317 h 2250220"/>
                <a:gd name="connsiteX21" fmla="*/ 1311965 w 1423284"/>
                <a:gd name="connsiteY21" fmla="*/ 2234317 h 2250220"/>
                <a:gd name="connsiteX22" fmla="*/ 1415332 w 1423284"/>
                <a:gd name="connsiteY22" fmla="*/ 2162756 h 2250220"/>
                <a:gd name="connsiteX23" fmla="*/ 1391478 w 1423284"/>
                <a:gd name="connsiteY23" fmla="*/ 2091194 h 2250220"/>
                <a:gd name="connsiteX24" fmla="*/ 1391478 w 1423284"/>
                <a:gd name="connsiteY24" fmla="*/ 1733385 h 2250220"/>
                <a:gd name="connsiteX25" fmla="*/ 1423284 w 1423284"/>
                <a:gd name="connsiteY25" fmla="*/ 1733385 h 2250220"/>
                <a:gd name="connsiteX26" fmla="*/ 1415332 w 1423284"/>
                <a:gd name="connsiteY26" fmla="*/ 548641 h 2250220"/>
                <a:gd name="connsiteX27" fmla="*/ 1375576 w 1423284"/>
                <a:gd name="connsiteY27" fmla="*/ 540689 h 2250220"/>
                <a:gd name="connsiteX28" fmla="*/ 1375576 w 1423284"/>
                <a:gd name="connsiteY28" fmla="*/ 31806 h 2250220"/>
                <a:gd name="connsiteX29" fmla="*/ 1113183 w 1423284"/>
                <a:gd name="connsiteY29" fmla="*/ 31806 h 2250220"/>
                <a:gd name="connsiteX30" fmla="*/ 954157 w 1423284"/>
                <a:gd name="connsiteY30" fmla="*/ 31806 h 2250220"/>
                <a:gd name="connsiteX31" fmla="*/ 962108 w 1423284"/>
                <a:gd name="connsiteY31" fmla="*/ 254443 h 2250220"/>
                <a:gd name="connsiteX32" fmla="*/ 874644 w 1423284"/>
                <a:gd name="connsiteY32" fmla="*/ 270345 h 2250220"/>
                <a:gd name="connsiteX33" fmla="*/ 882595 w 1423284"/>
                <a:gd name="connsiteY33" fmla="*/ 564543 h 2250220"/>
                <a:gd name="connsiteX34" fmla="*/ 524786 w 1423284"/>
                <a:gd name="connsiteY34" fmla="*/ 564543 h 2250220"/>
                <a:gd name="connsiteX35" fmla="*/ 524786 w 1423284"/>
                <a:gd name="connsiteY35" fmla="*/ 246491 h 2250220"/>
                <a:gd name="connsiteX36" fmla="*/ 278296 w 1423284"/>
                <a:gd name="connsiteY36" fmla="*/ 270345 h 2250220"/>
                <a:gd name="connsiteX37" fmla="*/ 318052 w 1423284"/>
                <a:gd name="connsiteY37" fmla="*/ 0 h 2250220"/>
                <a:gd name="connsiteX38" fmla="*/ 31805 w 1423284"/>
                <a:gd name="connsiteY38" fmla="*/ 23855 h 2250220"/>
                <a:gd name="connsiteX39" fmla="*/ 0 w 1423284"/>
                <a:gd name="connsiteY39" fmla="*/ 564543 h 2250220"/>
                <a:gd name="connsiteX0" fmla="*/ 0 w 1423284"/>
                <a:gd name="connsiteY0" fmla="*/ 564543 h 2250220"/>
                <a:gd name="connsiteX1" fmla="*/ 0 w 1423284"/>
                <a:gd name="connsiteY1" fmla="*/ 1725434 h 2250220"/>
                <a:gd name="connsiteX2" fmla="*/ 39757 w 1423284"/>
                <a:gd name="connsiteY2" fmla="*/ 1725434 h 2250220"/>
                <a:gd name="connsiteX3" fmla="*/ 23854 w 1423284"/>
                <a:gd name="connsiteY3" fmla="*/ 2162756 h 2250220"/>
                <a:gd name="connsiteX4" fmla="*/ 23854 w 1423284"/>
                <a:gd name="connsiteY4" fmla="*/ 2162756 h 2250220"/>
                <a:gd name="connsiteX5" fmla="*/ 79513 w 1423284"/>
                <a:gd name="connsiteY5" fmla="*/ 2210463 h 2250220"/>
                <a:gd name="connsiteX6" fmla="*/ 103367 w 1423284"/>
                <a:gd name="connsiteY6" fmla="*/ 2226366 h 2250220"/>
                <a:gd name="connsiteX7" fmla="*/ 127221 w 1423284"/>
                <a:gd name="connsiteY7" fmla="*/ 2250220 h 2250220"/>
                <a:gd name="connsiteX8" fmla="*/ 286247 w 1423284"/>
                <a:gd name="connsiteY8" fmla="*/ 2210463 h 2250220"/>
                <a:gd name="connsiteX9" fmla="*/ 278296 w 1423284"/>
                <a:gd name="connsiteY9" fmla="*/ 1852655 h 2250220"/>
                <a:gd name="connsiteX10" fmla="*/ 310101 w 1423284"/>
                <a:gd name="connsiteY10" fmla="*/ 1789044 h 2250220"/>
                <a:gd name="connsiteX11" fmla="*/ 357809 w 1423284"/>
                <a:gd name="connsiteY11" fmla="*/ 1860606 h 2250220"/>
                <a:gd name="connsiteX12" fmla="*/ 357809 w 1423284"/>
                <a:gd name="connsiteY12" fmla="*/ 1987827 h 2250220"/>
                <a:gd name="connsiteX13" fmla="*/ 508884 w 1423284"/>
                <a:gd name="connsiteY13" fmla="*/ 1987827 h 2250220"/>
                <a:gd name="connsiteX14" fmla="*/ 500932 w 1423284"/>
                <a:gd name="connsiteY14" fmla="*/ 1820849 h 2250220"/>
                <a:gd name="connsiteX15" fmla="*/ 500932 w 1423284"/>
                <a:gd name="connsiteY15" fmla="*/ 1733385 h 2250220"/>
                <a:gd name="connsiteX16" fmla="*/ 914400 w 1423284"/>
                <a:gd name="connsiteY16" fmla="*/ 1733385 h 2250220"/>
                <a:gd name="connsiteX17" fmla="*/ 906449 w 1423284"/>
                <a:gd name="connsiteY17" fmla="*/ 1852655 h 2250220"/>
                <a:gd name="connsiteX18" fmla="*/ 1113183 w 1423284"/>
                <a:gd name="connsiteY18" fmla="*/ 1836752 h 2250220"/>
                <a:gd name="connsiteX19" fmla="*/ 1121134 w 1423284"/>
                <a:gd name="connsiteY19" fmla="*/ 2226366 h 2250220"/>
                <a:gd name="connsiteX20" fmla="*/ 1311965 w 1423284"/>
                <a:gd name="connsiteY20" fmla="*/ 2234317 h 2250220"/>
                <a:gd name="connsiteX21" fmla="*/ 1311965 w 1423284"/>
                <a:gd name="connsiteY21" fmla="*/ 2234317 h 2250220"/>
                <a:gd name="connsiteX22" fmla="*/ 1415332 w 1423284"/>
                <a:gd name="connsiteY22" fmla="*/ 2162756 h 2250220"/>
                <a:gd name="connsiteX23" fmla="*/ 1391478 w 1423284"/>
                <a:gd name="connsiteY23" fmla="*/ 2091194 h 2250220"/>
                <a:gd name="connsiteX24" fmla="*/ 1391478 w 1423284"/>
                <a:gd name="connsiteY24" fmla="*/ 1733385 h 2250220"/>
                <a:gd name="connsiteX25" fmla="*/ 1423284 w 1423284"/>
                <a:gd name="connsiteY25" fmla="*/ 1733385 h 2250220"/>
                <a:gd name="connsiteX26" fmla="*/ 1415332 w 1423284"/>
                <a:gd name="connsiteY26" fmla="*/ 548641 h 2250220"/>
                <a:gd name="connsiteX27" fmla="*/ 1375576 w 1423284"/>
                <a:gd name="connsiteY27" fmla="*/ 540689 h 2250220"/>
                <a:gd name="connsiteX28" fmla="*/ 1375576 w 1423284"/>
                <a:gd name="connsiteY28" fmla="*/ 31806 h 2250220"/>
                <a:gd name="connsiteX29" fmla="*/ 1113183 w 1423284"/>
                <a:gd name="connsiteY29" fmla="*/ 31806 h 2250220"/>
                <a:gd name="connsiteX30" fmla="*/ 954157 w 1423284"/>
                <a:gd name="connsiteY30" fmla="*/ 31806 h 2250220"/>
                <a:gd name="connsiteX31" fmla="*/ 962108 w 1423284"/>
                <a:gd name="connsiteY31" fmla="*/ 254443 h 2250220"/>
                <a:gd name="connsiteX32" fmla="*/ 874644 w 1423284"/>
                <a:gd name="connsiteY32" fmla="*/ 270345 h 2250220"/>
                <a:gd name="connsiteX33" fmla="*/ 882595 w 1423284"/>
                <a:gd name="connsiteY33" fmla="*/ 564543 h 2250220"/>
                <a:gd name="connsiteX34" fmla="*/ 524786 w 1423284"/>
                <a:gd name="connsiteY34" fmla="*/ 564543 h 2250220"/>
                <a:gd name="connsiteX35" fmla="*/ 524786 w 1423284"/>
                <a:gd name="connsiteY35" fmla="*/ 246491 h 2250220"/>
                <a:gd name="connsiteX36" fmla="*/ 318052 w 1423284"/>
                <a:gd name="connsiteY36" fmla="*/ 254443 h 2250220"/>
                <a:gd name="connsiteX37" fmla="*/ 318052 w 1423284"/>
                <a:gd name="connsiteY37" fmla="*/ 0 h 2250220"/>
                <a:gd name="connsiteX38" fmla="*/ 31805 w 1423284"/>
                <a:gd name="connsiteY38" fmla="*/ 23855 h 2250220"/>
                <a:gd name="connsiteX39" fmla="*/ 0 w 1423284"/>
                <a:gd name="connsiteY39" fmla="*/ 564543 h 2250220"/>
                <a:gd name="connsiteX0" fmla="*/ 0 w 1423284"/>
                <a:gd name="connsiteY0" fmla="*/ 548641 h 2234318"/>
                <a:gd name="connsiteX1" fmla="*/ 0 w 1423284"/>
                <a:gd name="connsiteY1" fmla="*/ 1709532 h 2234318"/>
                <a:gd name="connsiteX2" fmla="*/ 39757 w 1423284"/>
                <a:gd name="connsiteY2" fmla="*/ 1709532 h 2234318"/>
                <a:gd name="connsiteX3" fmla="*/ 23854 w 1423284"/>
                <a:gd name="connsiteY3" fmla="*/ 2146854 h 2234318"/>
                <a:gd name="connsiteX4" fmla="*/ 23854 w 1423284"/>
                <a:gd name="connsiteY4" fmla="*/ 2146854 h 2234318"/>
                <a:gd name="connsiteX5" fmla="*/ 79513 w 1423284"/>
                <a:gd name="connsiteY5" fmla="*/ 2194561 h 2234318"/>
                <a:gd name="connsiteX6" fmla="*/ 103367 w 1423284"/>
                <a:gd name="connsiteY6" fmla="*/ 2210464 h 2234318"/>
                <a:gd name="connsiteX7" fmla="*/ 127221 w 1423284"/>
                <a:gd name="connsiteY7" fmla="*/ 2234318 h 2234318"/>
                <a:gd name="connsiteX8" fmla="*/ 286247 w 1423284"/>
                <a:gd name="connsiteY8" fmla="*/ 2194561 h 2234318"/>
                <a:gd name="connsiteX9" fmla="*/ 278296 w 1423284"/>
                <a:gd name="connsiteY9" fmla="*/ 1836753 h 2234318"/>
                <a:gd name="connsiteX10" fmla="*/ 310101 w 1423284"/>
                <a:gd name="connsiteY10" fmla="*/ 1773142 h 2234318"/>
                <a:gd name="connsiteX11" fmla="*/ 357809 w 1423284"/>
                <a:gd name="connsiteY11" fmla="*/ 1844704 h 2234318"/>
                <a:gd name="connsiteX12" fmla="*/ 357809 w 1423284"/>
                <a:gd name="connsiteY12" fmla="*/ 1971925 h 2234318"/>
                <a:gd name="connsiteX13" fmla="*/ 508884 w 1423284"/>
                <a:gd name="connsiteY13" fmla="*/ 1971925 h 2234318"/>
                <a:gd name="connsiteX14" fmla="*/ 500932 w 1423284"/>
                <a:gd name="connsiteY14" fmla="*/ 1804947 h 2234318"/>
                <a:gd name="connsiteX15" fmla="*/ 500932 w 1423284"/>
                <a:gd name="connsiteY15" fmla="*/ 1717483 h 2234318"/>
                <a:gd name="connsiteX16" fmla="*/ 914400 w 1423284"/>
                <a:gd name="connsiteY16" fmla="*/ 1717483 h 2234318"/>
                <a:gd name="connsiteX17" fmla="*/ 906449 w 1423284"/>
                <a:gd name="connsiteY17" fmla="*/ 1836753 h 2234318"/>
                <a:gd name="connsiteX18" fmla="*/ 1113183 w 1423284"/>
                <a:gd name="connsiteY18" fmla="*/ 1820850 h 2234318"/>
                <a:gd name="connsiteX19" fmla="*/ 1121134 w 1423284"/>
                <a:gd name="connsiteY19" fmla="*/ 2210464 h 2234318"/>
                <a:gd name="connsiteX20" fmla="*/ 1311965 w 1423284"/>
                <a:gd name="connsiteY20" fmla="*/ 2218415 h 2234318"/>
                <a:gd name="connsiteX21" fmla="*/ 1311965 w 1423284"/>
                <a:gd name="connsiteY21" fmla="*/ 2218415 h 2234318"/>
                <a:gd name="connsiteX22" fmla="*/ 1415332 w 1423284"/>
                <a:gd name="connsiteY22" fmla="*/ 2146854 h 2234318"/>
                <a:gd name="connsiteX23" fmla="*/ 1391478 w 1423284"/>
                <a:gd name="connsiteY23" fmla="*/ 2075292 h 2234318"/>
                <a:gd name="connsiteX24" fmla="*/ 1391478 w 1423284"/>
                <a:gd name="connsiteY24" fmla="*/ 1717483 h 2234318"/>
                <a:gd name="connsiteX25" fmla="*/ 1423284 w 1423284"/>
                <a:gd name="connsiteY25" fmla="*/ 1717483 h 2234318"/>
                <a:gd name="connsiteX26" fmla="*/ 1415332 w 1423284"/>
                <a:gd name="connsiteY26" fmla="*/ 532739 h 2234318"/>
                <a:gd name="connsiteX27" fmla="*/ 1375576 w 1423284"/>
                <a:gd name="connsiteY27" fmla="*/ 524787 h 2234318"/>
                <a:gd name="connsiteX28" fmla="*/ 1375576 w 1423284"/>
                <a:gd name="connsiteY28" fmla="*/ 15904 h 2234318"/>
                <a:gd name="connsiteX29" fmla="*/ 1113183 w 1423284"/>
                <a:gd name="connsiteY29" fmla="*/ 15904 h 2234318"/>
                <a:gd name="connsiteX30" fmla="*/ 954157 w 1423284"/>
                <a:gd name="connsiteY30" fmla="*/ 15904 h 2234318"/>
                <a:gd name="connsiteX31" fmla="*/ 962108 w 1423284"/>
                <a:gd name="connsiteY31" fmla="*/ 238541 h 2234318"/>
                <a:gd name="connsiteX32" fmla="*/ 874644 w 1423284"/>
                <a:gd name="connsiteY32" fmla="*/ 254443 h 2234318"/>
                <a:gd name="connsiteX33" fmla="*/ 882595 w 1423284"/>
                <a:gd name="connsiteY33" fmla="*/ 548641 h 2234318"/>
                <a:gd name="connsiteX34" fmla="*/ 524786 w 1423284"/>
                <a:gd name="connsiteY34" fmla="*/ 548641 h 2234318"/>
                <a:gd name="connsiteX35" fmla="*/ 524786 w 1423284"/>
                <a:gd name="connsiteY35" fmla="*/ 230589 h 2234318"/>
                <a:gd name="connsiteX36" fmla="*/ 318052 w 1423284"/>
                <a:gd name="connsiteY36" fmla="*/ 238541 h 2234318"/>
                <a:gd name="connsiteX37" fmla="*/ 278295 w 1423284"/>
                <a:gd name="connsiteY37" fmla="*/ 0 h 2234318"/>
                <a:gd name="connsiteX38" fmla="*/ 31805 w 1423284"/>
                <a:gd name="connsiteY38" fmla="*/ 7953 h 2234318"/>
                <a:gd name="connsiteX39" fmla="*/ 0 w 1423284"/>
                <a:gd name="connsiteY39" fmla="*/ 548641 h 223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23284" h="2234318">
                  <a:moveTo>
                    <a:pt x="0" y="548641"/>
                  </a:moveTo>
                  <a:lnTo>
                    <a:pt x="0" y="1709532"/>
                  </a:lnTo>
                  <a:lnTo>
                    <a:pt x="39757" y="1709532"/>
                  </a:lnTo>
                  <a:lnTo>
                    <a:pt x="23854" y="2146854"/>
                  </a:lnTo>
                  <a:lnTo>
                    <a:pt x="23854" y="2146854"/>
                  </a:lnTo>
                  <a:cubicBezTo>
                    <a:pt x="42407" y="2162756"/>
                    <a:pt x="60432" y="2179296"/>
                    <a:pt x="79513" y="2194561"/>
                  </a:cubicBezTo>
                  <a:cubicBezTo>
                    <a:pt x="86975" y="2200531"/>
                    <a:pt x="96026" y="2204346"/>
                    <a:pt x="103367" y="2210464"/>
                  </a:cubicBezTo>
                  <a:cubicBezTo>
                    <a:pt x="112006" y="2217663"/>
                    <a:pt x="127221" y="2234318"/>
                    <a:pt x="127221" y="2234318"/>
                  </a:cubicBezTo>
                  <a:lnTo>
                    <a:pt x="286247" y="2194561"/>
                  </a:lnTo>
                  <a:lnTo>
                    <a:pt x="278296" y="1836753"/>
                  </a:lnTo>
                  <a:lnTo>
                    <a:pt x="310101" y="1773142"/>
                  </a:lnTo>
                  <a:lnTo>
                    <a:pt x="357809" y="1844704"/>
                  </a:lnTo>
                  <a:lnTo>
                    <a:pt x="357809" y="1971925"/>
                  </a:lnTo>
                  <a:lnTo>
                    <a:pt x="508884" y="1971925"/>
                  </a:lnTo>
                  <a:lnTo>
                    <a:pt x="500932" y="1804947"/>
                  </a:lnTo>
                  <a:lnTo>
                    <a:pt x="500932" y="1717483"/>
                  </a:lnTo>
                  <a:lnTo>
                    <a:pt x="914400" y="1717483"/>
                  </a:lnTo>
                  <a:lnTo>
                    <a:pt x="906449" y="1836753"/>
                  </a:lnTo>
                  <a:lnTo>
                    <a:pt x="1113183" y="1820850"/>
                  </a:lnTo>
                  <a:lnTo>
                    <a:pt x="1121134" y="2210464"/>
                  </a:lnTo>
                  <a:lnTo>
                    <a:pt x="1311965" y="2218415"/>
                  </a:lnTo>
                  <a:lnTo>
                    <a:pt x="1311965" y="2218415"/>
                  </a:lnTo>
                  <a:cubicBezTo>
                    <a:pt x="1414877" y="2166959"/>
                    <a:pt x="1396136" y="2204442"/>
                    <a:pt x="1415332" y="2146854"/>
                  </a:cubicBezTo>
                  <a:cubicBezTo>
                    <a:pt x="1406321" y="2083773"/>
                    <a:pt x="1420634" y="2104446"/>
                    <a:pt x="1391478" y="2075292"/>
                  </a:cubicBezTo>
                  <a:lnTo>
                    <a:pt x="1391478" y="1717483"/>
                  </a:lnTo>
                  <a:lnTo>
                    <a:pt x="1423284" y="1717483"/>
                  </a:lnTo>
                  <a:cubicBezTo>
                    <a:pt x="1420633" y="1322568"/>
                    <a:pt x="1417983" y="927654"/>
                    <a:pt x="1415332" y="532739"/>
                  </a:cubicBezTo>
                  <a:lnTo>
                    <a:pt x="1375576" y="524787"/>
                  </a:lnTo>
                  <a:lnTo>
                    <a:pt x="1375576" y="15904"/>
                  </a:lnTo>
                  <a:lnTo>
                    <a:pt x="1113183" y="15904"/>
                  </a:lnTo>
                  <a:lnTo>
                    <a:pt x="954157" y="15904"/>
                  </a:lnTo>
                  <a:lnTo>
                    <a:pt x="962108" y="238541"/>
                  </a:lnTo>
                  <a:lnTo>
                    <a:pt x="874644" y="254443"/>
                  </a:lnTo>
                  <a:lnTo>
                    <a:pt x="882595" y="548641"/>
                  </a:lnTo>
                  <a:lnTo>
                    <a:pt x="524786" y="548641"/>
                  </a:lnTo>
                  <a:lnTo>
                    <a:pt x="524786" y="230589"/>
                  </a:lnTo>
                  <a:lnTo>
                    <a:pt x="318052" y="238541"/>
                  </a:lnTo>
                  <a:lnTo>
                    <a:pt x="278295" y="0"/>
                  </a:lnTo>
                  <a:lnTo>
                    <a:pt x="31805" y="7953"/>
                  </a:lnTo>
                  <a:lnTo>
                    <a:pt x="0" y="548641"/>
                  </a:lnTo>
                  <a:close/>
                </a:path>
              </a:pathLst>
            </a:custGeom>
            <a:solidFill>
              <a:srgbClr val="C00000">
                <a:alpha val="63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5854689" y="3820498"/>
            <a:ext cx="3262103" cy="2191792"/>
            <a:chOff x="409575" y="2527058"/>
            <a:chExt cx="5636334" cy="378702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575" y="3279531"/>
              <a:ext cx="5438692" cy="303455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565715" y="2744363"/>
              <a:ext cx="1265455" cy="307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lnSpc>
                  <a:spcPct val="105000"/>
                </a:lnSpc>
              </a:pPr>
              <a:r>
                <a:rPr lang="en-GB" sz="1100" b="1" i="1" dirty="0"/>
                <a:t>Initial Design</a:t>
              </a: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2280456" y="2527058"/>
              <a:ext cx="1789782" cy="752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lnSpc>
                  <a:spcPct val="105000"/>
                </a:lnSpc>
              </a:pPr>
              <a:r>
                <a:rPr lang="en-GB" sz="1100" b="1" i="1" dirty="0"/>
                <a:t>Circuit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n-GB" sz="1100" b="1" i="1" dirty="0"/>
                <a:t>Optimization</a:t>
              </a: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4167495" y="2699683"/>
              <a:ext cx="1878414" cy="466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 eaLnBrk="0" hangingPunct="0">
                <a:lnSpc>
                  <a:spcPct val="105000"/>
                </a:lnSpc>
              </a:pPr>
              <a:r>
                <a:rPr lang="en-GB" sz="1100" b="1" i="1" dirty="0"/>
                <a:t>New Design?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50350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Phase 1 – </a:t>
            </a:r>
            <a:r>
              <a:rPr lang="fr-BE" dirty="0" err="1"/>
              <a:t>Results</a:t>
            </a:r>
            <a:br>
              <a:rPr lang="fr-BE" dirty="0"/>
            </a:br>
            <a:r>
              <a:rPr lang="fr-BE" sz="2400" i="1" dirty="0"/>
              <a:t>Impact of Circuit Design Modifications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12713" y="6248400"/>
            <a:ext cx="8934450" cy="609600"/>
          </a:xfrm>
          <a:solidFill>
            <a:srgbClr val="FFFF99"/>
          </a:solidFill>
        </p:spPr>
        <p:txBody>
          <a:bodyPr/>
          <a:lstStyle/>
          <a:p>
            <a:r>
              <a:rPr lang="fr-BE" dirty="0" err="1"/>
              <a:t>Improved</a:t>
            </a:r>
            <a:r>
              <a:rPr lang="fr-BE" dirty="0"/>
              <a:t> Circuit Design </a:t>
            </a:r>
            <a:r>
              <a:rPr lang="fr-BE" dirty="0" err="1"/>
              <a:t>Allowed</a:t>
            </a:r>
            <a:r>
              <a:rPr lang="fr-BE" dirty="0"/>
              <a:t> </a:t>
            </a:r>
            <a:r>
              <a:rPr lang="fr-BE" dirty="0" err="1"/>
              <a:t>Better</a:t>
            </a:r>
            <a:r>
              <a:rPr lang="fr-BE" dirty="0"/>
              <a:t> Use Of </a:t>
            </a:r>
            <a:r>
              <a:rPr lang="fr-BE" dirty="0" err="1"/>
              <a:t>Evaporator</a:t>
            </a:r>
            <a:r>
              <a:rPr lang="fr-BE" dirty="0"/>
              <a:t> &amp; </a:t>
            </a: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Cooling</a:t>
            </a:r>
            <a:r>
              <a:rPr lang="fr-BE" dirty="0"/>
              <a:t> Down Of The </a:t>
            </a:r>
            <a:r>
              <a:rPr lang="fr-BE" dirty="0" err="1"/>
              <a:t>Products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183047"/>
              </p:ext>
            </p:extLst>
          </p:nvPr>
        </p:nvGraphicFramePr>
        <p:xfrm>
          <a:off x="3482929" y="1709874"/>
          <a:ext cx="5608319" cy="391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005">
                  <a:extLst>
                    <a:ext uri="{9D8B030D-6E8A-4147-A177-3AD203B41FA5}">
                      <a16:colId xmlns:a16="http://schemas.microsoft.com/office/drawing/2014/main" val="279797082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4127069329"/>
                    </a:ext>
                  </a:extLst>
                </a:gridCol>
                <a:gridCol w="768667">
                  <a:extLst>
                    <a:ext uri="{9D8B030D-6E8A-4147-A177-3AD203B41FA5}">
                      <a16:colId xmlns:a16="http://schemas.microsoft.com/office/drawing/2014/main" val="413416425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val="191023824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15165484"/>
                    </a:ext>
                  </a:extLst>
                </a:gridCol>
              </a:tblGrid>
              <a:tr h="264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Test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59542"/>
                  </a:ext>
                </a:extLst>
              </a:tr>
              <a:tr h="264355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T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prod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.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10.2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accent5"/>
                          </a:solidFill>
                        </a:rPr>
                        <a:t>10.7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00B050"/>
                          </a:solidFill>
                        </a:rPr>
                        <a:t>Lower products temperatures</a:t>
                      </a:r>
                    </a:p>
                    <a:p>
                      <a:pPr algn="ctr"/>
                      <a:endParaRPr lang="en-US" sz="105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r>
                        <a:rPr lang="en-US" sz="1050" b="1" dirty="0">
                          <a:solidFill>
                            <a:srgbClr val="00B050"/>
                          </a:solidFill>
                        </a:rPr>
                        <a:t>(-1.2°C in average)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702263"/>
                  </a:ext>
                </a:extLst>
              </a:tr>
              <a:tr h="264355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T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prod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. min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°C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2.7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00B050"/>
                          </a:solidFill>
                        </a:rPr>
                        <a:t>0.5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412742"/>
                  </a:ext>
                </a:extLst>
              </a:tr>
              <a:tr h="264355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fr-BE" sz="105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prod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Avg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°C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b="1" dirty="0">
                          <a:solidFill>
                            <a:srgbClr val="FF0000"/>
                          </a:solidFill>
                        </a:rPr>
                        <a:t>6.4</a:t>
                      </a:r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00B050"/>
                          </a:solidFill>
                        </a:rPr>
                        <a:t>5.2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776137"/>
                  </a:ext>
                </a:extLst>
              </a:tr>
              <a:tr h="264355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T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prod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median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°C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5.8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00B050"/>
                          </a:solidFill>
                        </a:rPr>
                        <a:t>4.7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906463"/>
                  </a:ext>
                </a:extLst>
              </a:tr>
              <a:tr h="26435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T air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8.6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Lower air</a:t>
                      </a:r>
                      <a:r>
                        <a:rPr lang="en-GB" sz="1050" b="1" kern="1200" baseline="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temperatures</a:t>
                      </a:r>
                      <a:endParaRPr lang="en-GB" sz="105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0242835"/>
                  </a:ext>
                </a:extLst>
              </a:tr>
              <a:tr h="26435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T air 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-0.7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4718205"/>
                  </a:ext>
                </a:extLst>
              </a:tr>
              <a:tr h="26435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Evap. Temp.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2426649"/>
                  </a:ext>
                </a:extLst>
              </a:tr>
              <a:tr h="26435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Superheat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9.0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Lower superheat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64546898"/>
                  </a:ext>
                </a:extLst>
              </a:tr>
              <a:tr h="264355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Cond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Temp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°C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8172454"/>
                  </a:ext>
                </a:extLst>
              </a:tr>
              <a:tr h="336452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Liquid</a:t>
                      </a:r>
                      <a:r>
                        <a:rPr lang="fr-BE" sz="105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BE" sz="1050" baseline="0" dirty="0" err="1">
                          <a:solidFill>
                            <a:schemeClr val="tx1"/>
                          </a:solidFill>
                        </a:rPr>
                        <a:t>Quality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Still</a:t>
                      </a:r>
                      <a:r>
                        <a:rPr lang="en-GB" sz="1050" b="1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 no</a:t>
                      </a:r>
                      <a:r>
                        <a:rPr lang="en-GB" sz="105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 liquid at</a:t>
                      </a:r>
                      <a:r>
                        <a:rPr lang="en-GB" sz="1050" b="1" kern="1200" baseline="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 condenser outlet</a:t>
                      </a:r>
                      <a:endParaRPr lang="en-GB" sz="105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711649"/>
                  </a:ext>
                </a:extLst>
              </a:tr>
              <a:tr h="3364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ΔT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cond-water,out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-0.1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-0.1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Equivalent </a:t>
                      </a:r>
                      <a:r>
                        <a:rPr lang="fr-BE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ΔT w/ </a:t>
                      </a:r>
                      <a:r>
                        <a:rPr lang="fr-BE" sz="1050" b="1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fr-BE" sz="105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volume</a:t>
                      </a:r>
                      <a:endParaRPr lang="en-GB" sz="105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5487747"/>
                  </a:ext>
                </a:extLst>
              </a:tr>
              <a:tr h="264355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Cooling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Capacity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kW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Still limited cooling capacity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941039"/>
                  </a:ext>
                </a:extLst>
              </a:tr>
              <a:tr h="336452">
                <a:tc>
                  <a:txBody>
                    <a:bodyPr/>
                    <a:lstStyle/>
                    <a:p>
                      <a:pPr algn="ctr"/>
                      <a:r>
                        <a:rPr lang="fr-BE" sz="1050" dirty="0" err="1">
                          <a:solidFill>
                            <a:schemeClr val="tx1"/>
                          </a:solidFill>
                        </a:rPr>
                        <a:t>Compressor</a:t>
                      </a:r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 COP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05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No COP gain due to lower evap. temp.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747326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3" y="1776045"/>
            <a:ext cx="3272912" cy="16089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4236" y="3395673"/>
            <a:ext cx="2789866" cy="272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fr-BE" sz="1200" i="1" dirty="0"/>
              <a:t>Case Front – </a:t>
            </a:r>
            <a:r>
              <a:rPr lang="fr-BE" sz="1200" i="1" dirty="0" err="1"/>
              <a:t>Temperature</a:t>
            </a:r>
            <a:r>
              <a:rPr lang="fr-BE" sz="1200" i="1" dirty="0"/>
              <a:t> Distribution</a:t>
            </a:r>
            <a:endParaRPr lang="en-US" sz="1200" i="1" dirty="0" err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3" y="3870489"/>
            <a:ext cx="3272911" cy="1608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354236" y="5508420"/>
            <a:ext cx="2772234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fr-BE" sz="1200" i="1" dirty="0"/>
              <a:t>Case Back – </a:t>
            </a:r>
            <a:r>
              <a:rPr lang="fr-BE" sz="1200" i="1" dirty="0" err="1"/>
              <a:t>Temperature</a:t>
            </a:r>
            <a:r>
              <a:rPr lang="fr-BE" sz="1200" i="1" dirty="0"/>
              <a:t> Distribution</a:t>
            </a:r>
            <a:endParaRPr lang="en-US" sz="1200" i="1" dirty="0" err="1"/>
          </a:p>
        </p:txBody>
      </p:sp>
    </p:spTree>
    <p:extLst>
      <p:ext uri="{BB962C8B-B14F-4D97-AF65-F5344CB8AC3E}">
        <p14:creationId xmlns:p14="http://schemas.microsoft.com/office/powerpoint/2010/main" val="417343217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1 – Results</a:t>
            </a:r>
            <a:br>
              <a:rPr lang="en-GB" dirty="0"/>
            </a:br>
            <a:r>
              <a:rPr lang="en-GB" sz="2400" i="1" dirty="0"/>
              <a:t>Impact of (Modbus) Variable Speed Fans Control</a:t>
            </a:r>
            <a:endParaRPr lang="en-GB" i="1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112713" y="6248400"/>
            <a:ext cx="8934450" cy="563344"/>
          </a:xfrm>
          <a:solidFill>
            <a:srgbClr val="FFFF99"/>
          </a:solidFill>
        </p:spPr>
        <p:txBody>
          <a:bodyPr/>
          <a:lstStyle/>
          <a:p>
            <a:r>
              <a:rPr lang="en-GB" dirty="0"/>
              <a:t>Fans speed adjustment did not results in better cooling performance or efficiency. Air flow distribution &amp; Air curtain are key.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sz="1600" b="1" dirty="0"/>
              <a:t>Test w/ Unbalanced Speed Profile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Result: No measurable improvement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Reasons: 6 fans blowing in same open plenum. Working only in cases w/ modular evaporator design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Solution: Would require significant modification of AHT design</a:t>
            </a:r>
          </a:p>
          <a:p>
            <a:r>
              <a:rPr lang="en-GB" sz="1600" b="1" dirty="0">
                <a:sym typeface="Wingdings" panose="05000000000000000000" pitchFamily="2" charset="2"/>
              </a:rPr>
              <a:t>Test w/ Lower/Higher Speeds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Optimum is 1400rpm (nominal)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Low speed  Product freezing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High speed  Too high evap. Temp.</a:t>
            </a:r>
          </a:p>
          <a:p>
            <a:pPr lvl="1"/>
            <a:endParaRPr lang="en-GB" sz="1400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246943" y="2909072"/>
            <a:ext cx="4643011" cy="3034528"/>
            <a:chOff x="2660406" y="2316245"/>
            <a:chExt cx="6304084" cy="41201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0406" y="2316245"/>
              <a:ext cx="6304084" cy="4120154"/>
            </a:xfrm>
            <a:prstGeom prst="rect">
              <a:avLst/>
            </a:prstGeom>
          </p:spPr>
        </p:pic>
        <p:sp>
          <p:nvSpPr>
            <p:cNvPr id="5" name="Rectangle: Rounded Corners 4"/>
            <p:cNvSpPr/>
            <p:nvPr/>
          </p:nvSpPr>
          <p:spPr bwMode="auto">
            <a:xfrm>
              <a:off x="4928822" y="3864316"/>
              <a:ext cx="272561" cy="25497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6" name="Arrow: Right 5"/>
            <p:cNvSpPr/>
            <p:nvPr/>
          </p:nvSpPr>
          <p:spPr bwMode="auto">
            <a:xfrm rot="9448439">
              <a:off x="6930779" y="3387318"/>
              <a:ext cx="465992" cy="325316"/>
            </a:xfrm>
            <a:prstGeom prst="rightArrow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: Rounded Corners 6"/>
            <p:cNvSpPr/>
            <p:nvPr/>
          </p:nvSpPr>
          <p:spPr bwMode="auto">
            <a:xfrm>
              <a:off x="3955807" y="5520200"/>
              <a:ext cx="272561" cy="25497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3628473" y="5571583"/>
              <a:ext cx="327334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105000"/>
                </a:lnSpc>
              </a:pPr>
              <a:r>
                <a:rPr lang="en-GB" sz="20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7357750" y="3173005"/>
              <a:ext cx="327334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105000"/>
                </a:lnSpc>
              </a:pPr>
              <a:r>
                <a:rPr lang="en-GB" sz="2000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4638167" y="3970346"/>
              <a:ext cx="327334" cy="39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105000"/>
                </a:lnSpc>
              </a:pPr>
              <a:r>
                <a:rPr lang="en-GB" sz="200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1" y="3969442"/>
            <a:ext cx="3264756" cy="1943736"/>
          </a:xfrm>
          <a:prstGeom prst="rect">
            <a:avLst/>
          </a:prstGeom>
        </p:spPr>
      </p:pic>
      <p:sp>
        <p:nvSpPr>
          <p:cNvPr id="13" name="Multiplication Sign 12"/>
          <p:cNvSpPr/>
          <p:nvPr/>
        </p:nvSpPr>
        <p:spPr bwMode="auto">
          <a:xfrm>
            <a:off x="903077" y="3814364"/>
            <a:ext cx="2016601" cy="2287498"/>
          </a:xfrm>
          <a:prstGeom prst="mathMultiply">
            <a:avLst>
              <a:gd name="adj1" fmla="val 6363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39221" y="1339850"/>
            <a:ext cx="324000" cy="324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57221" y="263741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4256589" y="292425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393192" y="3913797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02474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heme1">
  <a:themeElements>
    <a:clrScheme name="Custom 21">
      <a:dk1>
        <a:srgbClr val="3F4040"/>
      </a:dk1>
      <a:lt1>
        <a:srgbClr val="FFFFFF"/>
      </a:lt1>
      <a:dk2>
        <a:srgbClr val="004B8D"/>
      </a:dk2>
      <a:lt2>
        <a:srgbClr val="959797"/>
      </a:lt2>
      <a:accent1>
        <a:srgbClr val="004B8D"/>
      </a:accent1>
      <a:accent2>
        <a:srgbClr val="62BB46"/>
      </a:accent2>
      <a:accent3>
        <a:srgbClr val="00A4D2"/>
      </a:accent3>
      <a:accent4>
        <a:srgbClr val="FFCF22"/>
      </a:accent4>
      <a:accent5>
        <a:srgbClr val="F79428"/>
      </a:accent5>
      <a:accent6>
        <a:srgbClr val="6E298D"/>
      </a:accent6>
      <a:hlink>
        <a:srgbClr val="00AA7E"/>
      </a:hlink>
      <a:folHlink>
        <a:srgbClr val="D3124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  <a:effectLst/>
      </a:spPr>
      <a:bodyPr wrap="square"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dirty="0" smtClean="0">
            <a:solidFill>
              <a:schemeClr val="bg1"/>
            </a:solidFill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none" rtlCol="0">
        <a:spAutoFit/>
      </a:bodyPr>
      <a:lstStyle>
        <a:defPPr eaLnBrk="0" hangingPunct="0">
          <a:lnSpc>
            <a:spcPct val="105000"/>
          </a:lnSpc>
          <a:defRPr sz="20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9669AA01-B7FF-4832-9941-B3CA346D8B5D}" vid="{7476828F-C103-4F04-94B3-EC7524A55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1">
    <a:dk1>
      <a:srgbClr val="3F4040"/>
    </a:dk1>
    <a:lt1>
      <a:srgbClr val="FFFFFF"/>
    </a:lt1>
    <a:dk2>
      <a:srgbClr val="004B8D"/>
    </a:dk2>
    <a:lt2>
      <a:srgbClr val="959797"/>
    </a:lt2>
    <a:accent1>
      <a:srgbClr val="004B8D"/>
    </a:accent1>
    <a:accent2>
      <a:srgbClr val="62BB46"/>
    </a:accent2>
    <a:accent3>
      <a:srgbClr val="00A4D2"/>
    </a:accent3>
    <a:accent4>
      <a:srgbClr val="FFCF22"/>
    </a:accent4>
    <a:accent5>
      <a:srgbClr val="F79428"/>
    </a:accent5>
    <a:accent6>
      <a:srgbClr val="6E298D"/>
    </a:accent6>
    <a:hlink>
      <a:srgbClr val="00AA7E"/>
    </a:hlink>
    <a:folHlink>
      <a:srgbClr val="D31245"/>
    </a:folHlink>
  </a:clrScheme>
</a:themeOverride>
</file>

<file path=ppt/theme/themeOverride2.xml><?xml version="1.0" encoding="utf-8"?>
<a:themeOverride xmlns:a="http://schemas.openxmlformats.org/drawingml/2006/main">
  <a:clrScheme name="Custom 21">
    <a:dk1>
      <a:srgbClr val="3F4040"/>
    </a:dk1>
    <a:lt1>
      <a:srgbClr val="FFFFFF"/>
    </a:lt1>
    <a:dk2>
      <a:srgbClr val="004B8D"/>
    </a:dk2>
    <a:lt2>
      <a:srgbClr val="959797"/>
    </a:lt2>
    <a:accent1>
      <a:srgbClr val="004B8D"/>
    </a:accent1>
    <a:accent2>
      <a:srgbClr val="62BB46"/>
    </a:accent2>
    <a:accent3>
      <a:srgbClr val="00A4D2"/>
    </a:accent3>
    <a:accent4>
      <a:srgbClr val="FFCF22"/>
    </a:accent4>
    <a:accent5>
      <a:srgbClr val="F79428"/>
    </a:accent5>
    <a:accent6>
      <a:srgbClr val="6E298D"/>
    </a:accent6>
    <a:hlink>
      <a:srgbClr val="00AA7E"/>
    </a:hlink>
    <a:folHlink>
      <a:srgbClr val="D31245"/>
    </a:folHlink>
  </a:clrScheme>
</a:themeOverride>
</file>

<file path=ppt/theme/themeOverride3.xml><?xml version="1.0" encoding="utf-8"?>
<a:themeOverride xmlns:a="http://schemas.openxmlformats.org/drawingml/2006/main">
  <a:clrScheme name="Custom 21">
    <a:dk1>
      <a:srgbClr val="3F4040"/>
    </a:dk1>
    <a:lt1>
      <a:srgbClr val="FFFFFF"/>
    </a:lt1>
    <a:dk2>
      <a:srgbClr val="004B8D"/>
    </a:dk2>
    <a:lt2>
      <a:srgbClr val="959797"/>
    </a:lt2>
    <a:accent1>
      <a:srgbClr val="004B8D"/>
    </a:accent1>
    <a:accent2>
      <a:srgbClr val="62BB46"/>
    </a:accent2>
    <a:accent3>
      <a:srgbClr val="00A4D2"/>
    </a:accent3>
    <a:accent4>
      <a:srgbClr val="FFCF22"/>
    </a:accent4>
    <a:accent5>
      <a:srgbClr val="F79428"/>
    </a:accent5>
    <a:accent6>
      <a:srgbClr val="6E298D"/>
    </a:accent6>
    <a:hlink>
      <a:srgbClr val="00AA7E"/>
    </a:hlink>
    <a:folHlink>
      <a:srgbClr val="D31245"/>
    </a:folHlink>
  </a:clrScheme>
</a:themeOverride>
</file>

<file path=ppt/theme/themeOverride4.xml><?xml version="1.0" encoding="utf-8"?>
<a:themeOverride xmlns:a="http://schemas.openxmlformats.org/drawingml/2006/main">
  <a:clrScheme name="Custom 21">
    <a:dk1>
      <a:srgbClr val="3F4040"/>
    </a:dk1>
    <a:lt1>
      <a:srgbClr val="FFFFFF"/>
    </a:lt1>
    <a:dk2>
      <a:srgbClr val="004B8D"/>
    </a:dk2>
    <a:lt2>
      <a:srgbClr val="959797"/>
    </a:lt2>
    <a:accent1>
      <a:srgbClr val="004B8D"/>
    </a:accent1>
    <a:accent2>
      <a:srgbClr val="62BB46"/>
    </a:accent2>
    <a:accent3>
      <a:srgbClr val="00A4D2"/>
    </a:accent3>
    <a:accent4>
      <a:srgbClr val="FFCF22"/>
    </a:accent4>
    <a:accent5>
      <a:srgbClr val="F79428"/>
    </a:accent5>
    <a:accent6>
      <a:srgbClr val="6E298D"/>
    </a:accent6>
    <a:hlink>
      <a:srgbClr val="00AA7E"/>
    </a:hlink>
    <a:folHlink>
      <a:srgbClr val="D3124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4256</TotalTime>
  <Words>3053</Words>
  <Application>Microsoft Office PowerPoint</Application>
  <PresentationFormat>On-screen Show (4:3)</PresentationFormat>
  <Paragraphs>760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Times</vt:lpstr>
      <vt:lpstr>Wingdings</vt:lpstr>
      <vt:lpstr>Theme1</vt:lpstr>
      <vt:lpstr>PowerPoint Presentation</vt:lpstr>
      <vt:lpstr>Gen2-150g - New Generation Integral Display Case Solution With Multi-Circuit Fixed Speed &lt;150g</vt:lpstr>
      <vt:lpstr>EN ISO 23953-2 Testing Requirements</vt:lpstr>
      <vt:lpstr>Reminder July 2017 Baseline Test (Climate Class 3)</vt:lpstr>
      <vt:lpstr>Reminder July 2017 Baseline Test (Climate Class 3)</vt:lpstr>
      <vt:lpstr>PowerPoint Presentation</vt:lpstr>
      <vt:lpstr>Summary Of Design Modifications</vt:lpstr>
      <vt:lpstr>Phase 1 – Results Impact of Circuit Design Modifications</vt:lpstr>
      <vt:lpstr>Phase 1 – Results Impact of (Modbus) Variable Speed Fans Control</vt:lpstr>
      <vt:lpstr>Phase 1 – Results Impact of Demand Defrost Logic</vt:lpstr>
      <vt:lpstr>Phase 2 – Results Impact of Compressor Change</vt:lpstr>
      <vt:lpstr>Phase 3 – Plan Evaporator Design Change</vt:lpstr>
      <vt:lpstr>External Information: Arneg – Brunel University 2011 Test Report – IDC 3.75m w/ R1270</vt:lpstr>
      <vt:lpstr>Conclusions &amp; Next Steps</vt:lpstr>
      <vt:lpstr>PowerPoint Presentation</vt:lpstr>
      <vt:lpstr>EBM Variable speed Modbus fans Unbalanced fans speed control</vt:lpstr>
      <vt:lpstr>EBM Variable speed Modbus fans All fans from 1200 to 1800rpm</vt:lpstr>
      <vt:lpstr>Scope</vt:lpstr>
      <vt:lpstr>Test Setup</vt:lpstr>
      <vt:lpstr>Case Design Improvements &amp; Work Plan</vt:lpstr>
      <vt:lpstr>ZB*KAU - Compressor Design Improvements</vt:lpstr>
      <vt:lpstr>EC Fans</vt:lpstr>
      <vt:lpstr>Refrigerant Charge Gains &amp; Losses</vt:lpstr>
      <vt:lpstr>New Evaporator Design – Status</vt:lpstr>
      <vt:lpstr>Evaporator Design Improvement</vt:lpstr>
      <vt:lpstr>Fan Curve Assuming Sensible Heat Exchange Only</vt:lpstr>
      <vt:lpstr>EBM-Papst – Emerson / Meeting notes (August 4th, 2017)</vt:lpstr>
      <vt:lpstr>Filter Drier Alternatives</vt:lpstr>
      <vt:lpstr>Relevant Standard - EN ISO 23953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Bertagnolio, Stephane [CLIMATE/EUR/AAC]</dc:creator>
  <cp:lastModifiedBy>Klebig, Tim [COMRES/EUR/AAC]</cp:lastModifiedBy>
  <cp:revision>188</cp:revision>
  <cp:lastPrinted>2017-07-12T11:54:27Z</cp:lastPrinted>
  <dcterms:created xsi:type="dcterms:W3CDTF">2017-06-26T10:22:22Z</dcterms:created>
  <dcterms:modified xsi:type="dcterms:W3CDTF">2017-11-24T14:09:37Z</dcterms:modified>
</cp:coreProperties>
</file>